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902" r:id="rId4"/>
    <p:sldId id="904" r:id="rId5"/>
    <p:sldId id="905" r:id="rId6"/>
    <p:sldId id="908" r:id="rId7"/>
    <p:sldId id="306" r:id="rId8"/>
    <p:sldId id="870" r:id="rId9"/>
    <p:sldId id="896" r:id="rId10"/>
    <p:sldId id="897" r:id="rId11"/>
    <p:sldId id="876" r:id="rId12"/>
    <p:sldId id="907" r:id="rId13"/>
    <p:sldId id="878" r:id="rId14"/>
    <p:sldId id="879" r:id="rId15"/>
    <p:sldId id="883" r:id="rId16"/>
    <p:sldId id="875" r:id="rId17"/>
    <p:sldId id="287" r:id="rId18"/>
    <p:sldId id="288" r:id="rId19"/>
    <p:sldId id="302" r:id="rId20"/>
    <p:sldId id="291" r:id="rId21"/>
    <p:sldId id="885" r:id="rId22"/>
    <p:sldId id="886" r:id="rId23"/>
    <p:sldId id="887" r:id="rId24"/>
    <p:sldId id="895" r:id="rId25"/>
    <p:sldId id="888" r:id="rId26"/>
    <p:sldId id="892" r:id="rId27"/>
    <p:sldId id="891" r:id="rId28"/>
    <p:sldId id="906" r:id="rId29"/>
    <p:sldId id="890" r:id="rId30"/>
    <p:sldId id="296" r:id="rId31"/>
    <p:sldId id="286" r:id="rId3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aidrė Katiliavienė" initials="SK" lastIdx="1" clrIdx="0">
    <p:extLst>
      <p:ext uri="{19B8F6BF-5375-455C-9EA6-DF929625EA0E}">
        <p15:presenceInfo xmlns:p15="http://schemas.microsoft.com/office/powerpoint/2012/main" userId="S-1-5-21-4209697224-3871758227-447121003-24368" providerId="AD"/>
      </p:ext>
    </p:extLst>
  </p:cmAuthor>
  <p:cmAuthor id="2" name="Rima Tubutienė" initials="RT" lastIdx="1" clrIdx="1">
    <p:extLst>
      <p:ext uri="{19B8F6BF-5375-455C-9EA6-DF929625EA0E}">
        <p15:presenceInfo xmlns:p15="http://schemas.microsoft.com/office/powerpoint/2012/main" userId="S::m60302@vrmlt.onmicrosoft.com::fc08bd8d-5229-4d8c-add3-cb927b78aa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81040" autoAdjust="0"/>
  </p:normalViewPr>
  <p:slideViewPr>
    <p:cSldViewPr snapToGrid="0">
      <p:cViewPr varScale="1">
        <p:scale>
          <a:sx n="90" d="100"/>
          <a:sy n="90" d="100"/>
        </p:scale>
        <p:origin x="1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5237B-DDD5-47F5-963B-9777CFAA91D9}" type="doc">
      <dgm:prSet loTypeId="urn:microsoft.com/office/officeart/2005/8/layout/cycle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A81C3EC1-5BE9-490F-8273-84308B8DDDF2}">
      <dgm:prSet phldrT="[Text]" custT="1"/>
      <dgm:spPr>
        <a:xfrm>
          <a:off x="3192703" y="0"/>
          <a:ext cx="3385137" cy="1286209"/>
        </a:xfrm>
      </dgm:spPr>
      <dgm:t>
        <a:bodyPr/>
        <a:lstStyle/>
        <a:p>
          <a:pPr rtl="0"/>
          <a:r>
            <a:rPr lang="lt-LT" sz="1400" b="1" i="0" u="sng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Valstybės tarnautojas </a:t>
          </a:r>
        </a:p>
        <a:p>
          <a:pPr rtl="0"/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sausio 1-15 d. </a:t>
          </a:r>
          <a:endParaRPr lang="lt-LT" sz="1400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F0948B71-3D55-4A73-A5A1-7303954DC897}" type="parTrans" cxnId="{9A582403-7133-43C6-9D80-5F20FA828EF7}">
      <dgm:prSet/>
      <dgm:spPr/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</a:endParaRPr>
        </a:p>
      </dgm:t>
    </dgm:pt>
    <dgm:pt modelId="{3D3369B7-FAEE-4ABF-AEF9-42AF5754AC6E}" type="sibTrans" cxnId="{9A582403-7133-43C6-9D80-5F20FA828EF7}">
      <dgm:prSet custT="1"/>
      <dgm:spPr>
        <a:xfrm rot="1115482">
          <a:off x="6291420" y="962609"/>
          <a:ext cx="377958" cy="434095"/>
        </a:xfrm>
      </dgm:spPr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76F65267-C85B-432F-888B-843E31F1BB31}">
      <dgm:prSet phldrT="[Text]" custT="1"/>
      <dgm:spPr>
        <a:xfrm>
          <a:off x="6403237" y="1079925"/>
          <a:ext cx="3385137" cy="1286209"/>
        </a:xfrm>
      </dgm:spPr>
      <dgm:t>
        <a:bodyPr/>
        <a:lstStyle/>
        <a:p>
          <a:pPr rtl="0"/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1. Užpildo Motyvuoto siūlymo I skyriaus skiltį „Pagrindiniai praėjusių metų tarnybinės veiklos rezultatai“ </a:t>
          </a:r>
        </a:p>
        <a:p>
          <a:pPr rtl="0"/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(aprašo pasiektus rezultatus, vykdant nustatytas užduotis)</a:t>
          </a:r>
          <a:endParaRPr lang="lt-LT" sz="1400" u="none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4B0CA54D-DC32-4C9D-B847-AA3A93475D5E}" type="parTrans" cxnId="{455EFDB2-ADA3-42D3-990E-927CE25794EE}">
      <dgm:prSet/>
      <dgm:spPr/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</a:endParaRPr>
        </a:p>
      </dgm:t>
    </dgm:pt>
    <dgm:pt modelId="{BE04BA94-BF68-4CE2-9A4B-A615B4A61063}" type="sibTrans" cxnId="{455EFDB2-ADA3-42D3-990E-927CE25794EE}">
      <dgm:prSet custT="1"/>
      <dgm:spPr>
        <a:xfrm rot="4924400">
          <a:off x="8096369" y="2363633"/>
          <a:ext cx="237704" cy="434095"/>
        </a:xfrm>
      </dgm:spPr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834C4D93-E274-4D95-AFD0-331BB5FED675}">
      <dgm:prSet phldrT="[Text]" custT="1"/>
      <dgm:spPr>
        <a:xfrm>
          <a:off x="6643924" y="2808552"/>
          <a:ext cx="3385137" cy="1286209"/>
        </a:xfrm>
      </dgm:spPr>
      <dgm:t>
        <a:bodyPr/>
        <a:lstStyle/>
        <a:p>
          <a:pPr rtl="0"/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2. Įsivertina gebėjimus atlikti nustatytas funkcijas </a:t>
          </a:r>
        </a:p>
        <a:p>
          <a:pPr rtl="0"/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(Motyvuoto siūlymo III skyrius) </a:t>
          </a:r>
          <a:endParaRPr lang="lt-LT" sz="1400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1221FF6D-B5D9-4637-B056-2073BA93A24F}" type="parTrans" cxnId="{D5E3D541-B724-4A00-B9B4-A84263E44450}">
      <dgm:prSet/>
      <dgm:spPr/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</a:endParaRPr>
        </a:p>
      </dgm:t>
    </dgm:pt>
    <dgm:pt modelId="{24FDC18D-5A5B-4A18-839D-E179C116C523}" type="sibTrans" cxnId="{D5E3D541-B724-4A00-B9B4-A84263E44450}">
      <dgm:prSet custT="1"/>
      <dgm:spPr>
        <a:xfrm rot="9718576">
          <a:off x="6524926" y="3761602"/>
          <a:ext cx="383866" cy="434095"/>
        </a:xfrm>
      </dgm:spPr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E59E27C0-2B0E-44DD-8C93-D72BE8CEFED0}">
      <dgm:prSet phldrT="[Text]" custT="1"/>
      <dgm:spPr>
        <a:xfrm>
          <a:off x="3383996" y="3869261"/>
          <a:ext cx="3385137" cy="1286209"/>
        </a:xfrm>
      </dgm:spPr>
      <dgm:t>
        <a:bodyPr/>
        <a:lstStyle/>
        <a:p>
          <a:r>
            <a:rPr lang="lt-LT" sz="1400" dirty="0">
              <a:solidFill>
                <a:schemeClr val="tx1"/>
              </a:solidFill>
              <a:latin typeface="AvenirNext LT Pro Regular"/>
              <a:ea typeface="+mn-ea"/>
              <a:cs typeface="Times New Roman" panose="02020603050405020304" pitchFamily="18" charset="0"/>
            </a:rPr>
            <a:t>3. Įsivertina kvalifikaciją (Motyvuoto siūlymo IV skyriaus I skirsnis ir  </a:t>
          </a:r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Kvalifikacijos vertinimo forma (360 laipsnių – 2 priedas arba karjeras ir pakaitinio v.t. – 3 priedas) </a:t>
          </a:r>
          <a:endParaRPr lang="lt-LT" sz="1400" dirty="0">
            <a:solidFill>
              <a:schemeClr val="tx1"/>
            </a:solidFill>
            <a:latin typeface="AvenirNext LT Pro Regular"/>
            <a:ea typeface="+mn-ea"/>
            <a:cs typeface="Times New Roman" panose="02020603050405020304" pitchFamily="18" charset="0"/>
          </a:endParaRPr>
        </a:p>
      </dgm:t>
    </dgm:pt>
    <dgm:pt modelId="{6097830D-B41A-4354-BC34-4BB75930B4F4}" type="parTrans" cxnId="{5A8AEA40-EE0A-480B-A59B-1035E5ACD1A3}">
      <dgm:prSet/>
      <dgm:spPr/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</a:endParaRPr>
        </a:p>
      </dgm:t>
    </dgm:pt>
    <dgm:pt modelId="{DE8F5138-1B4F-4A88-A742-9E5289090BC9}" type="sibTrans" cxnId="{5A8AEA40-EE0A-480B-A59B-1035E5ACD1A3}">
      <dgm:prSet custT="1"/>
      <dgm:spPr>
        <a:xfrm rot="11920207">
          <a:off x="3340548" y="3766961"/>
          <a:ext cx="344739" cy="434095"/>
        </a:xfrm>
      </dgm:spPr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211448F8-89EE-46A7-815D-7FB5D4463C2A}">
      <dgm:prSet custT="1"/>
      <dgm:spPr>
        <a:xfrm>
          <a:off x="238217" y="2806302"/>
          <a:ext cx="3385137" cy="1286209"/>
        </a:xfrm>
      </dgm:spPr>
      <dgm:t>
        <a:bodyPr/>
        <a:lstStyle/>
        <a:p>
          <a:pPr rtl="0"/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5. Motyvuotą siūlymą ir Kvalifikacijos vertinimo formą pateikia tiesioginiam vadovui. </a:t>
          </a:r>
        </a:p>
      </dgm:t>
    </dgm:pt>
    <dgm:pt modelId="{59F206C7-1C58-4AD3-9BE7-E61728B08F65}" type="parTrans" cxnId="{541EBE60-5B25-4074-84BB-CAC4728A5CF4}">
      <dgm:prSet/>
      <dgm:spPr/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</a:endParaRPr>
        </a:p>
      </dgm:t>
    </dgm:pt>
    <dgm:pt modelId="{8E6AF116-590D-4CCC-921B-F9396FA75427}" type="sibTrans" cxnId="{541EBE60-5B25-4074-84BB-CAC4728A5CF4}">
      <dgm:prSet custT="1"/>
      <dgm:spPr>
        <a:xfrm rot="16181042">
          <a:off x="1768893" y="2302353"/>
          <a:ext cx="313526" cy="434095"/>
        </a:xfrm>
      </dgm:spPr>
      <dgm:t>
        <a:bodyPr/>
        <a:lstStyle/>
        <a:p>
          <a:endParaRPr lang="lt-LT" sz="140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88E09C15-EEAF-41A4-9AA1-A2B9FFAB989D}">
      <dgm:prSet custT="1"/>
      <dgm:spPr/>
      <dgm:t>
        <a:bodyPr/>
        <a:lstStyle/>
        <a:p>
          <a:r>
            <a:rPr lang="lt-LT" sz="1400" dirty="0">
              <a:solidFill>
                <a:schemeClr val="tx1"/>
              </a:solidFill>
              <a:latin typeface="AvenirNext LT Pro Regular"/>
            </a:rPr>
            <a:t>4. Pasiūlo einamųjų metų užduotis ir jų vertinimo rodiklius bei riziką (užpildo Motyvuoto siūlymo I skyriaus skiltį ,,Einamųjų metų užduotys ir pasiektų rezultatų, vykdant nustatytas užduotis, vertinimo rodikliai“ bei ,,Rizika, kuriai esant nustatytos užduotys gali būti neįvykdytos )</a:t>
          </a:r>
        </a:p>
      </dgm:t>
    </dgm:pt>
    <dgm:pt modelId="{F8714534-F035-4D7E-8F9E-5FD3967C34F9}" type="parTrans" cxnId="{BF126D40-5D14-4C32-B206-B6DA9A4DD50B}">
      <dgm:prSet/>
      <dgm:spPr/>
      <dgm:t>
        <a:bodyPr/>
        <a:lstStyle/>
        <a:p>
          <a:endParaRPr lang="lt-LT"/>
        </a:p>
      </dgm:t>
    </dgm:pt>
    <dgm:pt modelId="{DBC830BE-C8BB-4933-BF15-0ECD7B590827}" type="sibTrans" cxnId="{BF126D40-5D14-4C32-B206-B6DA9A4DD50B}">
      <dgm:prSet/>
      <dgm:spPr/>
      <dgm:t>
        <a:bodyPr/>
        <a:lstStyle/>
        <a:p>
          <a:endParaRPr lang="lt-LT"/>
        </a:p>
      </dgm:t>
    </dgm:pt>
    <dgm:pt modelId="{D03D6FD1-8E13-4FC4-90EC-C99C5DE7B451}">
      <dgm:prSet phldrT="[Text]" custT="1"/>
      <dgm:spPr>
        <a:xfrm>
          <a:off x="6643924" y="2808552"/>
          <a:ext cx="3385137" cy="1286209"/>
        </a:xfrm>
      </dgm:spPr>
      <dgm:t>
        <a:bodyPr/>
        <a:lstStyle/>
        <a:p>
          <a:pPr rtl="0"/>
          <a:r>
            <a:rPr lang="en-US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6</a:t>
          </a:r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.</a:t>
          </a:r>
          <a:r>
            <a:rPr lang="en-US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 </a:t>
          </a:r>
          <a:r>
            <a:rPr lang="lt-LT" sz="1400" b="0" i="0" u="none" strike="noStrike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Susitariama dėl pokalbio</a:t>
          </a:r>
          <a:endParaRPr lang="lt-LT" sz="1400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gm:t>
    </dgm:pt>
    <dgm:pt modelId="{790AD07E-9060-478F-8FB6-0E9C35652376}" type="parTrans" cxnId="{38FB302E-AF3A-49F1-A643-B29A684921AC}">
      <dgm:prSet/>
      <dgm:spPr/>
      <dgm:t>
        <a:bodyPr/>
        <a:lstStyle/>
        <a:p>
          <a:endParaRPr lang="en-US"/>
        </a:p>
      </dgm:t>
    </dgm:pt>
    <dgm:pt modelId="{0BAA2185-74ED-47FF-8985-23FE6C613709}" type="sibTrans" cxnId="{38FB302E-AF3A-49F1-A643-B29A684921AC}">
      <dgm:prSet/>
      <dgm:spPr/>
      <dgm:t>
        <a:bodyPr/>
        <a:lstStyle/>
        <a:p>
          <a:endParaRPr lang="en-US"/>
        </a:p>
      </dgm:t>
    </dgm:pt>
    <dgm:pt modelId="{FA637BCC-8144-47DE-8197-5AF9B2FA60D5}" type="pres">
      <dgm:prSet presAssocID="{A365237B-DDD5-47F5-963B-9777CFAA91D9}" presName="cycle" presStyleCnt="0">
        <dgm:presLayoutVars>
          <dgm:dir/>
          <dgm:resizeHandles val="exact"/>
        </dgm:presLayoutVars>
      </dgm:prSet>
      <dgm:spPr/>
    </dgm:pt>
    <dgm:pt modelId="{6092FD38-7A46-4E70-8FA3-6A7A92B7B160}" type="pres">
      <dgm:prSet presAssocID="{A81C3EC1-5BE9-490F-8273-84308B8DDDF2}" presName="node" presStyleLbl="node1" presStyleIdx="0" presStyleCnt="7" custScaleX="171759" custRadScaleRad="98824" custRadScaleInc="1578">
        <dgm:presLayoutVars>
          <dgm:bulletEnabled val="1"/>
        </dgm:presLayoutVars>
      </dgm:prSet>
      <dgm:spPr/>
    </dgm:pt>
    <dgm:pt modelId="{4AEB3414-F60F-4AFD-AA55-32FDCAC3AEE7}" type="pres">
      <dgm:prSet presAssocID="{A81C3EC1-5BE9-490F-8273-84308B8DDDF2}" presName="spNode" presStyleCnt="0"/>
      <dgm:spPr/>
    </dgm:pt>
    <dgm:pt modelId="{E1788340-52D4-4E26-B848-A27E14540610}" type="pres">
      <dgm:prSet presAssocID="{3D3369B7-FAEE-4ABF-AEF9-42AF5754AC6E}" presName="sibTrans" presStyleLbl="sibTrans1D1" presStyleIdx="0" presStyleCnt="7"/>
      <dgm:spPr/>
    </dgm:pt>
    <dgm:pt modelId="{1725924B-F9B1-4184-B6AE-9F084F78EED3}" type="pres">
      <dgm:prSet presAssocID="{76F65267-C85B-432F-888B-843E31F1BB31}" presName="node" presStyleLbl="node1" presStyleIdx="1" presStyleCnt="7" custScaleX="257342" custScaleY="171164" custRadScaleRad="123945" custRadScaleInc="88809">
        <dgm:presLayoutVars>
          <dgm:bulletEnabled val="1"/>
        </dgm:presLayoutVars>
      </dgm:prSet>
      <dgm:spPr/>
    </dgm:pt>
    <dgm:pt modelId="{FEEFD844-04EB-4CF1-BC0C-86DC38B9205A}" type="pres">
      <dgm:prSet presAssocID="{76F65267-C85B-432F-888B-843E31F1BB31}" presName="spNode" presStyleCnt="0"/>
      <dgm:spPr/>
    </dgm:pt>
    <dgm:pt modelId="{45B51B66-C343-42F0-A1A8-61AD27527E6E}" type="pres">
      <dgm:prSet presAssocID="{BE04BA94-BF68-4CE2-9A4B-A615B4A61063}" presName="sibTrans" presStyleLbl="sibTrans1D1" presStyleIdx="1" presStyleCnt="7"/>
      <dgm:spPr/>
    </dgm:pt>
    <dgm:pt modelId="{B61C0DE8-A3B5-41B0-B5E2-671CCF0B3F01}" type="pres">
      <dgm:prSet presAssocID="{834C4D93-E274-4D95-AFD0-331BB5FED675}" presName="node" presStyleLbl="node1" presStyleIdx="2" presStyleCnt="7" custScaleX="244255" custScaleY="115349" custRadScaleRad="125411" custRadScaleInc="-46349">
        <dgm:presLayoutVars>
          <dgm:bulletEnabled val="1"/>
        </dgm:presLayoutVars>
      </dgm:prSet>
      <dgm:spPr/>
    </dgm:pt>
    <dgm:pt modelId="{1E7E4814-4F09-41FE-8F0A-12EC13EAEFB7}" type="pres">
      <dgm:prSet presAssocID="{834C4D93-E274-4D95-AFD0-331BB5FED675}" presName="spNode" presStyleCnt="0"/>
      <dgm:spPr/>
    </dgm:pt>
    <dgm:pt modelId="{53838232-E684-401F-A501-8767236D4BBF}" type="pres">
      <dgm:prSet presAssocID="{24FDC18D-5A5B-4A18-839D-E179C116C523}" presName="sibTrans" presStyleLbl="sibTrans1D1" presStyleIdx="2" presStyleCnt="7"/>
      <dgm:spPr/>
    </dgm:pt>
    <dgm:pt modelId="{F0DAF0C5-69F1-44F4-B475-5B906F0478AD}" type="pres">
      <dgm:prSet presAssocID="{E59E27C0-2B0E-44DD-8C93-D72BE8CEFED0}" presName="node" presStyleLbl="node1" presStyleIdx="3" presStyleCnt="7" custScaleX="279935" custScaleY="128302" custRadScaleRad="115240" custRadScaleInc="-109629">
        <dgm:presLayoutVars>
          <dgm:bulletEnabled val="1"/>
        </dgm:presLayoutVars>
      </dgm:prSet>
      <dgm:spPr/>
    </dgm:pt>
    <dgm:pt modelId="{14AB4F6F-E0A3-4FBC-B616-733AA7F55ABF}" type="pres">
      <dgm:prSet presAssocID="{E59E27C0-2B0E-44DD-8C93-D72BE8CEFED0}" presName="spNode" presStyleCnt="0"/>
      <dgm:spPr/>
    </dgm:pt>
    <dgm:pt modelId="{6A51E914-ABC4-401A-881A-5AA4EDAB3262}" type="pres">
      <dgm:prSet presAssocID="{DE8F5138-1B4F-4A88-A742-9E5289090BC9}" presName="sibTrans" presStyleLbl="sibTrans1D1" presStyleIdx="3" presStyleCnt="7"/>
      <dgm:spPr/>
    </dgm:pt>
    <dgm:pt modelId="{592A44CE-809E-4B0F-A24B-C278EC5D1775}" type="pres">
      <dgm:prSet presAssocID="{88E09C15-EEAF-41A4-9AA1-A2B9FFAB989D}" presName="node" presStyleLbl="node1" presStyleIdx="4" presStyleCnt="7" custFlipVert="0" custScaleX="291565" custScaleY="211800" custRadScaleRad="94469" custRadScaleInc="202876">
        <dgm:presLayoutVars>
          <dgm:bulletEnabled val="1"/>
        </dgm:presLayoutVars>
      </dgm:prSet>
      <dgm:spPr/>
    </dgm:pt>
    <dgm:pt modelId="{9092E7E6-0CFB-4225-B2F4-85C105EFE0B6}" type="pres">
      <dgm:prSet presAssocID="{88E09C15-EEAF-41A4-9AA1-A2B9FFAB989D}" presName="spNode" presStyleCnt="0"/>
      <dgm:spPr/>
    </dgm:pt>
    <dgm:pt modelId="{605DBBAB-A8F4-43D7-84FD-42CD32EDA7EA}" type="pres">
      <dgm:prSet presAssocID="{DBC830BE-C8BB-4933-BF15-0ECD7B590827}" presName="sibTrans" presStyleLbl="sibTrans1D1" presStyleIdx="4" presStyleCnt="7"/>
      <dgm:spPr/>
    </dgm:pt>
    <dgm:pt modelId="{6F6E51C6-1FBC-4E48-BF0B-D68A0850E576}" type="pres">
      <dgm:prSet presAssocID="{211448F8-89EE-46A7-815D-7FB5D4463C2A}" presName="node" presStyleLbl="node1" presStyleIdx="5" presStyleCnt="7" custScaleX="194621" custScaleY="112896" custRadScaleRad="97805" custRadScaleInc="127594">
        <dgm:presLayoutVars>
          <dgm:bulletEnabled val="1"/>
        </dgm:presLayoutVars>
      </dgm:prSet>
      <dgm:spPr/>
    </dgm:pt>
    <dgm:pt modelId="{AF47CCF2-3216-45E8-B3E0-307026B048C4}" type="pres">
      <dgm:prSet presAssocID="{211448F8-89EE-46A7-815D-7FB5D4463C2A}" presName="spNode" presStyleCnt="0"/>
      <dgm:spPr/>
    </dgm:pt>
    <dgm:pt modelId="{1D6190A9-8F9D-4AE4-8A4D-FC2BCE5D5AC6}" type="pres">
      <dgm:prSet presAssocID="{8E6AF116-590D-4CCC-921B-F9396FA75427}" presName="sibTrans" presStyleLbl="sibTrans1D1" presStyleIdx="5" presStyleCnt="7"/>
      <dgm:spPr/>
    </dgm:pt>
    <dgm:pt modelId="{1289D0BC-BA8C-419C-A3A6-FA27746210E1}" type="pres">
      <dgm:prSet presAssocID="{D03D6FD1-8E13-4FC4-90EC-C99C5DE7B451}" presName="node" presStyleLbl="node1" presStyleIdx="6" presStyleCnt="7" custScaleX="171759" custRadScaleRad="123843" custRadScaleInc="-30679">
        <dgm:presLayoutVars>
          <dgm:bulletEnabled val="1"/>
        </dgm:presLayoutVars>
      </dgm:prSet>
      <dgm:spPr/>
    </dgm:pt>
    <dgm:pt modelId="{1F808F0E-0783-4214-9A73-EE19E9A38220}" type="pres">
      <dgm:prSet presAssocID="{D03D6FD1-8E13-4FC4-90EC-C99C5DE7B451}" presName="spNode" presStyleCnt="0"/>
      <dgm:spPr/>
    </dgm:pt>
    <dgm:pt modelId="{041CD421-C400-4815-974C-3A136921DFD0}" type="pres">
      <dgm:prSet presAssocID="{0BAA2185-74ED-47FF-8985-23FE6C613709}" presName="sibTrans" presStyleLbl="sibTrans1D1" presStyleIdx="6" presStyleCnt="7"/>
      <dgm:spPr/>
    </dgm:pt>
  </dgm:ptLst>
  <dgm:cxnLst>
    <dgm:cxn modelId="{9A582403-7133-43C6-9D80-5F20FA828EF7}" srcId="{A365237B-DDD5-47F5-963B-9777CFAA91D9}" destId="{A81C3EC1-5BE9-490F-8273-84308B8DDDF2}" srcOrd="0" destOrd="0" parTransId="{F0948B71-3D55-4A73-A5A1-7303954DC897}" sibTransId="{3D3369B7-FAEE-4ABF-AEF9-42AF5754AC6E}"/>
    <dgm:cxn modelId="{38FB302E-AF3A-49F1-A643-B29A684921AC}" srcId="{A365237B-DDD5-47F5-963B-9777CFAA91D9}" destId="{D03D6FD1-8E13-4FC4-90EC-C99C5DE7B451}" srcOrd="6" destOrd="0" parTransId="{790AD07E-9060-478F-8FB6-0E9C35652376}" sibTransId="{0BAA2185-74ED-47FF-8985-23FE6C613709}"/>
    <dgm:cxn modelId="{7EE44038-3229-42A3-B6A1-432DF922AC86}" type="presOf" srcId="{A365237B-DDD5-47F5-963B-9777CFAA91D9}" destId="{FA637BCC-8144-47DE-8197-5AF9B2FA60D5}" srcOrd="0" destOrd="0" presId="urn:microsoft.com/office/officeart/2005/8/layout/cycle5"/>
    <dgm:cxn modelId="{BF126D40-5D14-4C32-B206-B6DA9A4DD50B}" srcId="{A365237B-DDD5-47F5-963B-9777CFAA91D9}" destId="{88E09C15-EEAF-41A4-9AA1-A2B9FFAB989D}" srcOrd="4" destOrd="0" parTransId="{F8714534-F035-4D7E-8F9E-5FD3967C34F9}" sibTransId="{DBC830BE-C8BB-4933-BF15-0ECD7B590827}"/>
    <dgm:cxn modelId="{5A8AEA40-EE0A-480B-A59B-1035E5ACD1A3}" srcId="{A365237B-DDD5-47F5-963B-9777CFAA91D9}" destId="{E59E27C0-2B0E-44DD-8C93-D72BE8CEFED0}" srcOrd="3" destOrd="0" parTransId="{6097830D-B41A-4354-BC34-4BB75930B4F4}" sibTransId="{DE8F5138-1B4F-4A88-A742-9E5289090BC9}"/>
    <dgm:cxn modelId="{D5E3D541-B724-4A00-B9B4-A84263E44450}" srcId="{A365237B-DDD5-47F5-963B-9777CFAA91D9}" destId="{834C4D93-E274-4D95-AFD0-331BB5FED675}" srcOrd="2" destOrd="0" parTransId="{1221FF6D-B5D9-4637-B056-2073BA93A24F}" sibTransId="{24FDC18D-5A5B-4A18-839D-E179C116C523}"/>
    <dgm:cxn modelId="{A11BBF42-DA5F-47A8-9C3E-4B780DF299FA}" type="presOf" srcId="{0BAA2185-74ED-47FF-8985-23FE6C613709}" destId="{041CD421-C400-4815-974C-3A136921DFD0}" srcOrd="0" destOrd="0" presId="urn:microsoft.com/office/officeart/2005/8/layout/cycle5"/>
    <dgm:cxn modelId="{34DB5C58-427D-4D78-AC10-EF286A03A3FB}" type="presOf" srcId="{3D3369B7-FAEE-4ABF-AEF9-42AF5754AC6E}" destId="{E1788340-52D4-4E26-B848-A27E14540610}" srcOrd="0" destOrd="0" presId="urn:microsoft.com/office/officeart/2005/8/layout/cycle5"/>
    <dgm:cxn modelId="{EF42C659-A5CB-486D-B9E1-48152A8F55E7}" type="presOf" srcId="{E59E27C0-2B0E-44DD-8C93-D72BE8CEFED0}" destId="{F0DAF0C5-69F1-44F4-B475-5B906F0478AD}" srcOrd="0" destOrd="0" presId="urn:microsoft.com/office/officeart/2005/8/layout/cycle5"/>
    <dgm:cxn modelId="{541EBE60-5B25-4074-84BB-CAC4728A5CF4}" srcId="{A365237B-DDD5-47F5-963B-9777CFAA91D9}" destId="{211448F8-89EE-46A7-815D-7FB5D4463C2A}" srcOrd="5" destOrd="0" parTransId="{59F206C7-1C58-4AD3-9BE7-E61728B08F65}" sibTransId="{8E6AF116-590D-4CCC-921B-F9396FA75427}"/>
    <dgm:cxn modelId="{FDE18867-B73C-4FAE-A364-BC3CB5E0447D}" type="presOf" srcId="{DE8F5138-1B4F-4A88-A742-9E5289090BC9}" destId="{6A51E914-ABC4-401A-881A-5AA4EDAB3262}" srcOrd="0" destOrd="0" presId="urn:microsoft.com/office/officeart/2005/8/layout/cycle5"/>
    <dgm:cxn modelId="{B4171969-58BF-4826-8A25-7FFAD799E8DF}" type="presOf" srcId="{88E09C15-EEAF-41A4-9AA1-A2B9FFAB989D}" destId="{592A44CE-809E-4B0F-A24B-C278EC5D1775}" srcOrd="0" destOrd="0" presId="urn:microsoft.com/office/officeart/2005/8/layout/cycle5"/>
    <dgm:cxn modelId="{3EFF2384-0E2A-4A1A-9163-0BFBD35B118F}" type="presOf" srcId="{24FDC18D-5A5B-4A18-839D-E179C116C523}" destId="{53838232-E684-401F-A501-8767236D4BBF}" srcOrd="0" destOrd="0" presId="urn:microsoft.com/office/officeart/2005/8/layout/cycle5"/>
    <dgm:cxn modelId="{B6AD0C89-AB93-444B-857F-55BDD8D66F4B}" type="presOf" srcId="{211448F8-89EE-46A7-815D-7FB5D4463C2A}" destId="{6F6E51C6-1FBC-4E48-BF0B-D68A0850E576}" srcOrd="0" destOrd="0" presId="urn:microsoft.com/office/officeart/2005/8/layout/cycle5"/>
    <dgm:cxn modelId="{08EC9997-B596-41B7-AA3C-6F35C7FD9D99}" type="presOf" srcId="{8E6AF116-590D-4CCC-921B-F9396FA75427}" destId="{1D6190A9-8F9D-4AE4-8A4D-FC2BCE5D5AC6}" srcOrd="0" destOrd="0" presId="urn:microsoft.com/office/officeart/2005/8/layout/cycle5"/>
    <dgm:cxn modelId="{8E2654A0-9388-4124-BF68-F31152256097}" type="presOf" srcId="{BE04BA94-BF68-4CE2-9A4B-A615B4A61063}" destId="{45B51B66-C343-42F0-A1A8-61AD27527E6E}" srcOrd="0" destOrd="0" presId="urn:microsoft.com/office/officeart/2005/8/layout/cycle5"/>
    <dgm:cxn modelId="{444A45AA-3714-4B4D-97D1-5AE289F45418}" type="presOf" srcId="{A81C3EC1-5BE9-490F-8273-84308B8DDDF2}" destId="{6092FD38-7A46-4E70-8FA3-6A7A92B7B160}" srcOrd="0" destOrd="0" presId="urn:microsoft.com/office/officeart/2005/8/layout/cycle5"/>
    <dgm:cxn modelId="{81A64BAA-188B-4433-85C8-5F99C2928C96}" type="presOf" srcId="{76F65267-C85B-432F-888B-843E31F1BB31}" destId="{1725924B-F9B1-4184-B6AE-9F084F78EED3}" srcOrd="0" destOrd="0" presId="urn:microsoft.com/office/officeart/2005/8/layout/cycle5"/>
    <dgm:cxn modelId="{455EFDB2-ADA3-42D3-990E-927CE25794EE}" srcId="{A365237B-DDD5-47F5-963B-9777CFAA91D9}" destId="{76F65267-C85B-432F-888B-843E31F1BB31}" srcOrd="1" destOrd="0" parTransId="{4B0CA54D-DC32-4C9D-B847-AA3A93475D5E}" sibTransId="{BE04BA94-BF68-4CE2-9A4B-A615B4A61063}"/>
    <dgm:cxn modelId="{141123C3-5247-4A1E-AB68-326B9AAE4B50}" type="presOf" srcId="{D03D6FD1-8E13-4FC4-90EC-C99C5DE7B451}" destId="{1289D0BC-BA8C-419C-A3A6-FA27746210E1}" srcOrd="0" destOrd="0" presId="urn:microsoft.com/office/officeart/2005/8/layout/cycle5"/>
    <dgm:cxn modelId="{B3E5F1D2-DC75-46B3-B153-2946335278A8}" type="presOf" srcId="{DBC830BE-C8BB-4933-BF15-0ECD7B590827}" destId="{605DBBAB-A8F4-43D7-84FD-42CD32EDA7EA}" srcOrd="0" destOrd="0" presId="urn:microsoft.com/office/officeart/2005/8/layout/cycle5"/>
    <dgm:cxn modelId="{168D54D8-EF4B-47A0-86F3-A2E8E5051AC7}" type="presOf" srcId="{834C4D93-E274-4D95-AFD0-331BB5FED675}" destId="{B61C0DE8-A3B5-41B0-B5E2-671CCF0B3F01}" srcOrd="0" destOrd="0" presId="urn:microsoft.com/office/officeart/2005/8/layout/cycle5"/>
    <dgm:cxn modelId="{69ABCDF7-F29D-4AF5-812C-A4993EDCD35F}" type="presParOf" srcId="{FA637BCC-8144-47DE-8197-5AF9B2FA60D5}" destId="{6092FD38-7A46-4E70-8FA3-6A7A92B7B160}" srcOrd="0" destOrd="0" presId="urn:microsoft.com/office/officeart/2005/8/layout/cycle5"/>
    <dgm:cxn modelId="{0DE4B545-F046-44A9-93EB-BBA5A8DE9CD5}" type="presParOf" srcId="{FA637BCC-8144-47DE-8197-5AF9B2FA60D5}" destId="{4AEB3414-F60F-4AFD-AA55-32FDCAC3AEE7}" srcOrd="1" destOrd="0" presId="urn:microsoft.com/office/officeart/2005/8/layout/cycle5"/>
    <dgm:cxn modelId="{AD71B643-A335-4945-A85E-1B8B07A370AB}" type="presParOf" srcId="{FA637BCC-8144-47DE-8197-5AF9B2FA60D5}" destId="{E1788340-52D4-4E26-B848-A27E14540610}" srcOrd="2" destOrd="0" presId="urn:microsoft.com/office/officeart/2005/8/layout/cycle5"/>
    <dgm:cxn modelId="{8512EE64-305F-412B-B873-81B4EE616A68}" type="presParOf" srcId="{FA637BCC-8144-47DE-8197-5AF9B2FA60D5}" destId="{1725924B-F9B1-4184-B6AE-9F084F78EED3}" srcOrd="3" destOrd="0" presId="urn:microsoft.com/office/officeart/2005/8/layout/cycle5"/>
    <dgm:cxn modelId="{7540405A-FC8D-4852-B76D-10E4E5E07487}" type="presParOf" srcId="{FA637BCC-8144-47DE-8197-5AF9B2FA60D5}" destId="{FEEFD844-04EB-4CF1-BC0C-86DC38B9205A}" srcOrd="4" destOrd="0" presId="urn:microsoft.com/office/officeart/2005/8/layout/cycle5"/>
    <dgm:cxn modelId="{3D9EF0A3-5525-4AC6-80E2-5E73862B6322}" type="presParOf" srcId="{FA637BCC-8144-47DE-8197-5AF9B2FA60D5}" destId="{45B51B66-C343-42F0-A1A8-61AD27527E6E}" srcOrd="5" destOrd="0" presId="urn:microsoft.com/office/officeart/2005/8/layout/cycle5"/>
    <dgm:cxn modelId="{476AD8BA-7847-46DF-9DAF-1E16366B3644}" type="presParOf" srcId="{FA637BCC-8144-47DE-8197-5AF9B2FA60D5}" destId="{B61C0DE8-A3B5-41B0-B5E2-671CCF0B3F01}" srcOrd="6" destOrd="0" presId="urn:microsoft.com/office/officeart/2005/8/layout/cycle5"/>
    <dgm:cxn modelId="{D94BECB8-4CD7-4F05-9712-BEC7A5433497}" type="presParOf" srcId="{FA637BCC-8144-47DE-8197-5AF9B2FA60D5}" destId="{1E7E4814-4F09-41FE-8F0A-12EC13EAEFB7}" srcOrd="7" destOrd="0" presId="urn:microsoft.com/office/officeart/2005/8/layout/cycle5"/>
    <dgm:cxn modelId="{79829909-63AD-45F3-BEF3-C5C1BD45F499}" type="presParOf" srcId="{FA637BCC-8144-47DE-8197-5AF9B2FA60D5}" destId="{53838232-E684-401F-A501-8767236D4BBF}" srcOrd="8" destOrd="0" presId="urn:microsoft.com/office/officeart/2005/8/layout/cycle5"/>
    <dgm:cxn modelId="{C7DF8AD2-904D-4ECA-8777-1D9A14947A9E}" type="presParOf" srcId="{FA637BCC-8144-47DE-8197-5AF9B2FA60D5}" destId="{F0DAF0C5-69F1-44F4-B475-5B906F0478AD}" srcOrd="9" destOrd="0" presId="urn:microsoft.com/office/officeart/2005/8/layout/cycle5"/>
    <dgm:cxn modelId="{806BDA31-416A-479D-9F4C-B964F9BE0A23}" type="presParOf" srcId="{FA637BCC-8144-47DE-8197-5AF9B2FA60D5}" destId="{14AB4F6F-E0A3-4FBC-B616-733AA7F55ABF}" srcOrd="10" destOrd="0" presId="urn:microsoft.com/office/officeart/2005/8/layout/cycle5"/>
    <dgm:cxn modelId="{5DDDF053-BD2E-4452-9DEC-F98D9C46009A}" type="presParOf" srcId="{FA637BCC-8144-47DE-8197-5AF9B2FA60D5}" destId="{6A51E914-ABC4-401A-881A-5AA4EDAB3262}" srcOrd="11" destOrd="0" presId="urn:microsoft.com/office/officeart/2005/8/layout/cycle5"/>
    <dgm:cxn modelId="{20D30A91-AB3F-40D0-8EA0-7C2712353EA8}" type="presParOf" srcId="{FA637BCC-8144-47DE-8197-5AF9B2FA60D5}" destId="{592A44CE-809E-4B0F-A24B-C278EC5D1775}" srcOrd="12" destOrd="0" presId="urn:microsoft.com/office/officeart/2005/8/layout/cycle5"/>
    <dgm:cxn modelId="{7E51D7F8-6F7B-4A94-BB04-087EA9B32134}" type="presParOf" srcId="{FA637BCC-8144-47DE-8197-5AF9B2FA60D5}" destId="{9092E7E6-0CFB-4225-B2F4-85C105EFE0B6}" srcOrd="13" destOrd="0" presId="urn:microsoft.com/office/officeart/2005/8/layout/cycle5"/>
    <dgm:cxn modelId="{B7C4AE07-EF6C-4A04-BDBD-5E2CE2145357}" type="presParOf" srcId="{FA637BCC-8144-47DE-8197-5AF9B2FA60D5}" destId="{605DBBAB-A8F4-43D7-84FD-42CD32EDA7EA}" srcOrd="14" destOrd="0" presId="urn:microsoft.com/office/officeart/2005/8/layout/cycle5"/>
    <dgm:cxn modelId="{4AA715AB-0EE0-4564-8224-D1D0146FCD82}" type="presParOf" srcId="{FA637BCC-8144-47DE-8197-5AF9B2FA60D5}" destId="{6F6E51C6-1FBC-4E48-BF0B-D68A0850E576}" srcOrd="15" destOrd="0" presId="urn:microsoft.com/office/officeart/2005/8/layout/cycle5"/>
    <dgm:cxn modelId="{EB599014-7C86-4AD2-A00E-8B6865AEB5BD}" type="presParOf" srcId="{FA637BCC-8144-47DE-8197-5AF9B2FA60D5}" destId="{AF47CCF2-3216-45E8-B3E0-307026B048C4}" srcOrd="16" destOrd="0" presId="urn:microsoft.com/office/officeart/2005/8/layout/cycle5"/>
    <dgm:cxn modelId="{6E71B0C8-2591-4819-8C51-984C7311F1B5}" type="presParOf" srcId="{FA637BCC-8144-47DE-8197-5AF9B2FA60D5}" destId="{1D6190A9-8F9D-4AE4-8A4D-FC2BCE5D5AC6}" srcOrd="17" destOrd="0" presId="urn:microsoft.com/office/officeart/2005/8/layout/cycle5"/>
    <dgm:cxn modelId="{F6193E5F-A220-431D-BFD7-8C4A59006635}" type="presParOf" srcId="{FA637BCC-8144-47DE-8197-5AF9B2FA60D5}" destId="{1289D0BC-BA8C-419C-A3A6-FA27746210E1}" srcOrd="18" destOrd="0" presId="urn:microsoft.com/office/officeart/2005/8/layout/cycle5"/>
    <dgm:cxn modelId="{5153364D-3D59-4479-AF38-65AE3B157136}" type="presParOf" srcId="{FA637BCC-8144-47DE-8197-5AF9B2FA60D5}" destId="{1F808F0E-0783-4214-9A73-EE19E9A38220}" srcOrd="19" destOrd="0" presId="urn:microsoft.com/office/officeart/2005/8/layout/cycle5"/>
    <dgm:cxn modelId="{9FA7F4F6-611E-4E87-94DF-8F84ECDB8079}" type="presParOf" srcId="{FA637BCC-8144-47DE-8197-5AF9B2FA60D5}" destId="{041CD421-C400-4815-974C-3A136921DFD0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F148E-D894-4D8D-AFB9-C9FE0B22D55E}" type="doc">
      <dgm:prSet loTypeId="urn:microsoft.com/office/officeart/2005/8/layout/arrow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lt-LT"/>
        </a:p>
      </dgm:t>
    </dgm:pt>
    <dgm:pt modelId="{A8A9027A-0E53-4EFB-8FC4-394AD73A1386}">
      <dgm:prSet phldrT="[Tekstas]"/>
      <dgm:spPr/>
      <dgm:t>
        <a:bodyPr/>
        <a:lstStyle/>
        <a:p>
          <a:r>
            <a:rPr lang="lt-LT">
              <a:solidFill>
                <a:schemeClr val="tx1"/>
              </a:solidFill>
              <a:latin typeface="+mn-lt"/>
            </a:rPr>
            <a:t>Suteikti grįžtamąjį ryšį apie įstaigos vadovo turimas kompetencijas, reikalingas sėkmingai įstaigos veiklai.</a:t>
          </a:r>
          <a:endParaRPr lang="lt-LT" dirty="0">
            <a:solidFill>
              <a:schemeClr val="tx1"/>
            </a:solidFill>
          </a:endParaRPr>
        </a:p>
      </dgm:t>
    </dgm:pt>
    <dgm:pt modelId="{EBA19504-267F-46EE-84E3-1CD82390750E}" type="parTrans" cxnId="{B6129843-99EF-4F5E-B7F0-5443D55A8C58}">
      <dgm:prSet/>
      <dgm:spPr/>
      <dgm:t>
        <a:bodyPr/>
        <a:lstStyle/>
        <a:p>
          <a:endParaRPr lang="lt-LT">
            <a:solidFill>
              <a:schemeClr val="tx1"/>
            </a:solidFill>
          </a:endParaRPr>
        </a:p>
      </dgm:t>
    </dgm:pt>
    <dgm:pt modelId="{A422CFA1-1BAD-4172-BE05-EFB690B89F8C}" type="sibTrans" cxnId="{B6129843-99EF-4F5E-B7F0-5443D55A8C58}">
      <dgm:prSet/>
      <dgm:spPr/>
      <dgm:t>
        <a:bodyPr/>
        <a:lstStyle/>
        <a:p>
          <a:endParaRPr lang="lt-LT">
            <a:solidFill>
              <a:schemeClr val="tx1"/>
            </a:solidFill>
          </a:endParaRPr>
        </a:p>
      </dgm:t>
    </dgm:pt>
    <dgm:pt modelId="{F7A11B61-4AE9-4222-84F1-4A9CAAB9B96E}">
      <dgm:prSet phldrT="[Tekstas]"/>
      <dgm:spPr/>
      <dgm:t>
        <a:bodyPr/>
        <a:lstStyle/>
        <a:p>
          <a:r>
            <a:rPr lang="lt-LT">
              <a:solidFill>
                <a:schemeClr val="tx1"/>
              </a:solidFill>
              <a:latin typeface="+mn-lt"/>
            </a:rPr>
            <a:t>Kvalifikacijos tobulinimo poreikiui nustatyti.</a:t>
          </a:r>
          <a:endParaRPr lang="lt-LT" dirty="0">
            <a:solidFill>
              <a:schemeClr val="tx1"/>
            </a:solidFill>
          </a:endParaRPr>
        </a:p>
      </dgm:t>
    </dgm:pt>
    <dgm:pt modelId="{E1A32C82-A9FD-4609-ABB4-6186D4EB864C}" type="parTrans" cxnId="{54213FD4-C79D-4526-B05C-02BB189934F6}">
      <dgm:prSet/>
      <dgm:spPr/>
      <dgm:t>
        <a:bodyPr/>
        <a:lstStyle/>
        <a:p>
          <a:endParaRPr lang="lt-LT">
            <a:solidFill>
              <a:schemeClr val="tx1"/>
            </a:solidFill>
          </a:endParaRPr>
        </a:p>
      </dgm:t>
    </dgm:pt>
    <dgm:pt modelId="{B0CA2826-047C-44F0-BB91-F35FCDF16276}" type="sibTrans" cxnId="{54213FD4-C79D-4526-B05C-02BB189934F6}">
      <dgm:prSet/>
      <dgm:spPr/>
      <dgm:t>
        <a:bodyPr/>
        <a:lstStyle/>
        <a:p>
          <a:endParaRPr lang="lt-LT">
            <a:solidFill>
              <a:schemeClr val="tx1"/>
            </a:solidFill>
          </a:endParaRPr>
        </a:p>
      </dgm:t>
    </dgm:pt>
    <dgm:pt modelId="{869199A9-7944-446B-A075-BD55EECD679B}" type="pres">
      <dgm:prSet presAssocID="{D01F148E-D894-4D8D-AFB9-C9FE0B22D55E}" presName="diagram" presStyleCnt="0">
        <dgm:presLayoutVars>
          <dgm:dir/>
          <dgm:resizeHandles val="exact"/>
        </dgm:presLayoutVars>
      </dgm:prSet>
      <dgm:spPr/>
    </dgm:pt>
    <dgm:pt modelId="{926FA648-2B4F-4033-86CD-C8A729D9AAF2}" type="pres">
      <dgm:prSet presAssocID="{A8A9027A-0E53-4EFB-8FC4-394AD73A1386}" presName="arrow" presStyleLbl="node1" presStyleIdx="0" presStyleCnt="2">
        <dgm:presLayoutVars>
          <dgm:bulletEnabled val="1"/>
        </dgm:presLayoutVars>
      </dgm:prSet>
      <dgm:spPr/>
    </dgm:pt>
    <dgm:pt modelId="{BE7BD0B1-D8D5-4619-AB52-D3B85776D9D3}" type="pres">
      <dgm:prSet presAssocID="{F7A11B61-4AE9-4222-84F1-4A9CAAB9B96E}" presName="arrow" presStyleLbl="node1" presStyleIdx="1" presStyleCnt="2" custRadScaleRad="99396" custRadScaleInc="160">
        <dgm:presLayoutVars>
          <dgm:bulletEnabled val="1"/>
        </dgm:presLayoutVars>
      </dgm:prSet>
      <dgm:spPr/>
    </dgm:pt>
  </dgm:ptLst>
  <dgm:cxnLst>
    <dgm:cxn modelId="{B6129843-99EF-4F5E-B7F0-5443D55A8C58}" srcId="{D01F148E-D894-4D8D-AFB9-C9FE0B22D55E}" destId="{A8A9027A-0E53-4EFB-8FC4-394AD73A1386}" srcOrd="0" destOrd="0" parTransId="{EBA19504-267F-46EE-84E3-1CD82390750E}" sibTransId="{A422CFA1-1BAD-4172-BE05-EFB690B89F8C}"/>
    <dgm:cxn modelId="{A423E54A-01D1-490C-82BE-7F01639C9E08}" type="presOf" srcId="{A8A9027A-0E53-4EFB-8FC4-394AD73A1386}" destId="{926FA648-2B4F-4033-86CD-C8A729D9AAF2}" srcOrd="0" destOrd="0" presId="urn:microsoft.com/office/officeart/2005/8/layout/arrow5"/>
    <dgm:cxn modelId="{70AD1D7D-2FA6-45B8-BFDA-BECA99E88779}" type="presOf" srcId="{F7A11B61-4AE9-4222-84F1-4A9CAAB9B96E}" destId="{BE7BD0B1-D8D5-4619-AB52-D3B85776D9D3}" srcOrd="0" destOrd="0" presId="urn:microsoft.com/office/officeart/2005/8/layout/arrow5"/>
    <dgm:cxn modelId="{1F1955D2-A5D3-4390-BC86-989F046A194C}" type="presOf" srcId="{D01F148E-D894-4D8D-AFB9-C9FE0B22D55E}" destId="{869199A9-7944-446B-A075-BD55EECD679B}" srcOrd="0" destOrd="0" presId="urn:microsoft.com/office/officeart/2005/8/layout/arrow5"/>
    <dgm:cxn modelId="{54213FD4-C79D-4526-B05C-02BB189934F6}" srcId="{D01F148E-D894-4D8D-AFB9-C9FE0B22D55E}" destId="{F7A11B61-4AE9-4222-84F1-4A9CAAB9B96E}" srcOrd="1" destOrd="0" parTransId="{E1A32C82-A9FD-4609-ABB4-6186D4EB864C}" sibTransId="{B0CA2826-047C-44F0-BB91-F35FCDF16276}"/>
    <dgm:cxn modelId="{5317F0D2-03A7-4146-8C14-552BE5228C45}" type="presParOf" srcId="{869199A9-7944-446B-A075-BD55EECD679B}" destId="{926FA648-2B4F-4033-86CD-C8A729D9AAF2}" srcOrd="0" destOrd="0" presId="urn:microsoft.com/office/officeart/2005/8/layout/arrow5"/>
    <dgm:cxn modelId="{B6C2F98A-3916-444D-9BC3-547E5FA3349D}" type="presParOf" srcId="{869199A9-7944-446B-A075-BD55EECD679B}" destId="{BE7BD0B1-D8D5-4619-AB52-D3B85776D9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046C6-FDCC-408B-88DB-87C2B6DB6D20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B4E84FEC-9CE7-4120-B05C-C1A2481C5AFC}">
      <dgm:prSet phldrT="[Tekstas]"/>
      <dgm:spPr/>
      <dgm:t>
        <a:bodyPr/>
        <a:lstStyle/>
        <a:p>
          <a:r>
            <a:rPr lang="lt-LT" dirty="0"/>
            <a:t>Įstaigos vadovas </a:t>
          </a:r>
        </a:p>
      </dgm:t>
    </dgm:pt>
    <dgm:pt modelId="{4892897A-C2C8-4CFD-9811-B271EA46E868}" type="parTrans" cxnId="{CCF69E6F-0C3D-48A4-B3B4-0738C74DC830}">
      <dgm:prSet/>
      <dgm:spPr/>
      <dgm:t>
        <a:bodyPr/>
        <a:lstStyle/>
        <a:p>
          <a:endParaRPr lang="lt-LT"/>
        </a:p>
      </dgm:t>
    </dgm:pt>
    <dgm:pt modelId="{6E0177DD-ECD7-4CD0-9E24-DC81DC28446A}" type="sibTrans" cxnId="{CCF69E6F-0C3D-48A4-B3B4-0738C74DC830}">
      <dgm:prSet/>
      <dgm:spPr/>
      <dgm:t>
        <a:bodyPr/>
        <a:lstStyle/>
        <a:p>
          <a:endParaRPr lang="lt-LT"/>
        </a:p>
      </dgm:t>
    </dgm:pt>
    <dgm:pt modelId="{2D541649-1FE9-40D9-9DA9-E5428579167A}">
      <dgm:prSet phldrT="[Tekstas]"/>
      <dgm:spPr/>
      <dgm:t>
        <a:bodyPr/>
        <a:lstStyle/>
        <a:p>
          <a:r>
            <a:rPr lang="lt-LT" dirty="0"/>
            <a:t>Jo tiesioginis vadovas </a:t>
          </a:r>
        </a:p>
      </dgm:t>
    </dgm:pt>
    <dgm:pt modelId="{D7C51DBF-EB4F-47DF-9764-8C51A1F53174}" type="parTrans" cxnId="{868423C1-D1AD-4116-9F37-C70E16C74FB5}">
      <dgm:prSet/>
      <dgm:spPr/>
      <dgm:t>
        <a:bodyPr/>
        <a:lstStyle/>
        <a:p>
          <a:endParaRPr lang="lt-LT"/>
        </a:p>
      </dgm:t>
    </dgm:pt>
    <dgm:pt modelId="{4A30063D-DD0B-45FF-9254-72E8122B838E}" type="sibTrans" cxnId="{868423C1-D1AD-4116-9F37-C70E16C74FB5}">
      <dgm:prSet/>
      <dgm:spPr/>
      <dgm:t>
        <a:bodyPr/>
        <a:lstStyle/>
        <a:p>
          <a:endParaRPr lang="lt-LT"/>
        </a:p>
      </dgm:t>
    </dgm:pt>
    <dgm:pt modelId="{6720799E-133F-41C9-9673-DEC0FBD15BD5}">
      <dgm:prSet phldrT="[Tekstas]"/>
      <dgm:spPr/>
      <dgm:t>
        <a:bodyPr/>
        <a:lstStyle/>
        <a:p>
          <a:r>
            <a:rPr lang="lt-LT" dirty="0"/>
            <a:t>Pavaldūs asmenys </a:t>
          </a:r>
        </a:p>
      </dgm:t>
    </dgm:pt>
    <dgm:pt modelId="{CB2275B3-3CE1-498B-9053-97631B8A7ACB}" type="parTrans" cxnId="{D7C950AF-44A2-4E2B-A834-3B439EC5308F}">
      <dgm:prSet/>
      <dgm:spPr/>
      <dgm:t>
        <a:bodyPr/>
        <a:lstStyle/>
        <a:p>
          <a:endParaRPr lang="lt-LT"/>
        </a:p>
      </dgm:t>
    </dgm:pt>
    <dgm:pt modelId="{FCFB514F-DACD-4DEF-B43D-83A8C44638A5}" type="sibTrans" cxnId="{D7C950AF-44A2-4E2B-A834-3B439EC5308F}">
      <dgm:prSet/>
      <dgm:spPr/>
      <dgm:t>
        <a:bodyPr/>
        <a:lstStyle/>
        <a:p>
          <a:endParaRPr lang="lt-LT"/>
        </a:p>
      </dgm:t>
    </dgm:pt>
    <dgm:pt modelId="{66459ECC-D231-49BF-A27B-8453978E414E}">
      <dgm:prSet phldrT="[Tekstas]"/>
      <dgm:spPr/>
      <dgm:t>
        <a:bodyPr/>
        <a:lstStyle/>
        <a:p>
          <a:r>
            <a:rPr lang="lt-LT" dirty="0"/>
            <a:t>Kolegos </a:t>
          </a:r>
        </a:p>
      </dgm:t>
    </dgm:pt>
    <dgm:pt modelId="{31198A1F-DAC4-4496-BAAE-23EA6140B30E}" type="parTrans" cxnId="{42522637-F9FD-4CF4-93E1-BA73FF450FB1}">
      <dgm:prSet/>
      <dgm:spPr/>
      <dgm:t>
        <a:bodyPr/>
        <a:lstStyle/>
        <a:p>
          <a:endParaRPr lang="lt-LT"/>
        </a:p>
      </dgm:t>
    </dgm:pt>
    <dgm:pt modelId="{E353C969-9C09-4FE2-B841-684776478F75}" type="sibTrans" cxnId="{42522637-F9FD-4CF4-93E1-BA73FF450FB1}">
      <dgm:prSet/>
      <dgm:spPr/>
      <dgm:t>
        <a:bodyPr/>
        <a:lstStyle/>
        <a:p>
          <a:endParaRPr lang="lt-LT"/>
        </a:p>
      </dgm:t>
    </dgm:pt>
    <dgm:pt modelId="{B040854D-B11A-40F0-9F29-63C48A5F1BD1}">
      <dgm:prSet phldrT="[Tekstas]"/>
      <dgm:spPr/>
      <dgm:t>
        <a:bodyPr/>
        <a:lstStyle/>
        <a:p>
          <a:r>
            <a:rPr lang="lt-LT" dirty="0"/>
            <a:t>Pats įstaigos vadovas </a:t>
          </a:r>
        </a:p>
      </dgm:t>
    </dgm:pt>
    <dgm:pt modelId="{2D67C25B-3F71-4DCC-89F5-077216D1A041}" type="parTrans" cxnId="{833BD005-F2E7-4BE3-AD90-1BA63569482F}">
      <dgm:prSet/>
      <dgm:spPr/>
      <dgm:t>
        <a:bodyPr/>
        <a:lstStyle/>
        <a:p>
          <a:endParaRPr lang="lt-LT"/>
        </a:p>
      </dgm:t>
    </dgm:pt>
    <dgm:pt modelId="{452A1EE8-30DD-49E8-873E-31F180411B78}" type="sibTrans" cxnId="{833BD005-F2E7-4BE3-AD90-1BA63569482F}">
      <dgm:prSet/>
      <dgm:spPr/>
      <dgm:t>
        <a:bodyPr/>
        <a:lstStyle/>
        <a:p>
          <a:endParaRPr lang="lt-LT"/>
        </a:p>
      </dgm:t>
    </dgm:pt>
    <dgm:pt modelId="{4D2AEC03-C671-4351-971C-ECD947CDCE9C}" type="pres">
      <dgm:prSet presAssocID="{7C4046C6-FDCC-408B-88DB-87C2B6DB6D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B13A5C-9C64-4A8C-A6BC-FC3EE149AEA9}" type="pres">
      <dgm:prSet presAssocID="{B4E84FEC-9CE7-4120-B05C-C1A2481C5AFC}" presName="centerShape" presStyleLbl="node0" presStyleIdx="0" presStyleCnt="1"/>
      <dgm:spPr/>
    </dgm:pt>
    <dgm:pt modelId="{1867740F-B767-4DE8-93F0-78A0837A7BCD}" type="pres">
      <dgm:prSet presAssocID="{D7C51DBF-EB4F-47DF-9764-8C51A1F53174}" presName="parTrans" presStyleLbl="sibTrans2D1" presStyleIdx="0" presStyleCnt="4"/>
      <dgm:spPr/>
    </dgm:pt>
    <dgm:pt modelId="{22958929-BDFE-4AC9-AC15-F72411A7296F}" type="pres">
      <dgm:prSet presAssocID="{D7C51DBF-EB4F-47DF-9764-8C51A1F53174}" presName="connectorText" presStyleLbl="sibTrans2D1" presStyleIdx="0" presStyleCnt="4"/>
      <dgm:spPr/>
    </dgm:pt>
    <dgm:pt modelId="{57504EDE-BF90-4791-95E3-EE5263D36599}" type="pres">
      <dgm:prSet presAssocID="{2D541649-1FE9-40D9-9DA9-E5428579167A}" presName="node" presStyleLbl="node1" presStyleIdx="0" presStyleCnt="4">
        <dgm:presLayoutVars>
          <dgm:bulletEnabled val="1"/>
        </dgm:presLayoutVars>
      </dgm:prSet>
      <dgm:spPr/>
    </dgm:pt>
    <dgm:pt modelId="{12711621-8033-4865-A5B7-E4478CFC0013}" type="pres">
      <dgm:prSet presAssocID="{CB2275B3-3CE1-498B-9053-97631B8A7ACB}" presName="parTrans" presStyleLbl="sibTrans2D1" presStyleIdx="1" presStyleCnt="4"/>
      <dgm:spPr/>
    </dgm:pt>
    <dgm:pt modelId="{B7FB8FA6-9D62-44D6-841E-FE8B1682FDBB}" type="pres">
      <dgm:prSet presAssocID="{CB2275B3-3CE1-498B-9053-97631B8A7ACB}" presName="connectorText" presStyleLbl="sibTrans2D1" presStyleIdx="1" presStyleCnt="4"/>
      <dgm:spPr/>
    </dgm:pt>
    <dgm:pt modelId="{5D79E15C-FA53-491D-9FC0-A5AE740494E3}" type="pres">
      <dgm:prSet presAssocID="{6720799E-133F-41C9-9673-DEC0FBD15BD5}" presName="node" presStyleLbl="node1" presStyleIdx="1" presStyleCnt="4">
        <dgm:presLayoutVars>
          <dgm:bulletEnabled val="1"/>
        </dgm:presLayoutVars>
      </dgm:prSet>
      <dgm:spPr/>
    </dgm:pt>
    <dgm:pt modelId="{8EDF8CA4-2500-433B-A789-6919DB064F4D}" type="pres">
      <dgm:prSet presAssocID="{31198A1F-DAC4-4496-BAAE-23EA6140B30E}" presName="parTrans" presStyleLbl="sibTrans2D1" presStyleIdx="2" presStyleCnt="4"/>
      <dgm:spPr/>
    </dgm:pt>
    <dgm:pt modelId="{397FD252-961C-4141-8912-CFDC1F464F1B}" type="pres">
      <dgm:prSet presAssocID="{31198A1F-DAC4-4496-BAAE-23EA6140B30E}" presName="connectorText" presStyleLbl="sibTrans2D1" presStyleIdx="2" presStyleCnt="4"/>
      <dgm:spPr/>
    </dgm:pt>
    <dgm:pt modelId="{70073BBC-BD79-42E6-B4C4-39BF95342615}" type="pres">
      <dgm:prSet presAssocID="{66459ECC-D231-49BF-A27B-8453978E414E}" presName="node" presStyleLbl="node1" presStyleIdx="2" presStyleCnt="4">
        <dgm:presLayoutVars>
          <dgm:bulletEnabled val="1"/>
        </dgm:presLayoutVars>
      </dgm:prSet>
      <dgm:spPr/>
    </dgm:pt>
    <dgm:pt modelId="{1678C9EB-BF2F-45D8-8933-341B1CE246DC}" type="pres">
      <dgm:prSet presAssocID="{2D67C25B-3F71-4DCC-89F5-077216D1A041}" presName="parTrans" presStyleLbl="sibTrans2D1" presStyleIdx="3" presStyleCnt="4"/>
      <dgm:spPr/>
    </dgm:pt>
    <dgm:pt modelId="{367940AA-7F61-4E9B-8A13-285F20DDA184}" type="pres">
      <dgm:prSet presAssocID="{2D67C25B-3F71-4DCC-89F5-077216D1A041}" presName="connectorText" presStyleLbl="sibTrans2D1" presStyleIdx="3" presStyleCnt="4"/>
      <dgm:spPr/>
    </dgm:pt>
    <dgm:pt modelId="{15AC0489-19D1-422F-A6BD-339B75C8EFD3}" type="pres">
      <dgm:prSet presAssocID="{B040854D-B11A-40F0-9F29-63C48A5F1BD1}" presName="node" presStyleLbl="node1" presStyleIdx="3" presStyleCnt="4">
        <dgm:presLayoutVars>
          <dgm:bulletEnabled val="1"/>
        </dgm:presLayoutVars>
      </dgm:prSet>
      <dgm:spPr/>
    </dgm:pt>
  </dgm:ptLst>
  <dgm:cxnLst>
    <dgm:cxn modelId="{833BD005-F2E7-4BE3-AD90-1BA63569482F}" srcId="{B4E84FEC-9CE7-4120-B05C-C1A2481C5AFC}" destId="{B040854D-B11A-40F0-9F29-63C48A5F1BD1}" srcOrd="3" destOrd="0" parTransId="{2D67C25B-3F71-4DCC-89F5-077216D1A041}" sibTransId="{452A1EE8-30DD-49E8-873E-31F180411B78}"/>
    <dgm:cxn modelId="{4082A51D-7C7B-4392-B105-96DC97B6B713}" type="presOf" srcId="{6720799E-133F-41C9-9673-DEC0FBD15BD5}" destId="{5D79E15C-FA53-491D-9FC0-A5AE740494E3}" srcOrd="0" destOrd="0" presId="urn:microsoft.com/office/officeart/2005/8/layout/radial5"/>
    <dgm:cxn modelId="{42522637-F9FD-4CF4-93E1-BA73FF450FB1}" srcId="{B4E84FEC-9CE7-4120-B05C-C1A2481C5AFC}" destId="{66459ECC-D231-49BF-A27B-8453978E414E}" srcOrd="2" destOrd="0" parTransId="{31198A1F-DAC4-4496-BAAE-23EA6140B30E}" sibTransId="{E353C969-9C09-4FE2-B841-684776478F75}"/>
    <dgm:cxn modelId="{0E420439-70E7-44A2-B4CD-A18E3CBB63E5}" type="presOf" srcId="{31198A1F-DAC4-4496-BAAE-23EA6140B30E}" destId="{8EDF8CA4-2500-433B-A789-6919DB064F4D}" srcOrd="0" destOrd="0" presId="urn:microsoft.com/office/officeart/2005/8/layout/radial5"/>
    <dgm:cxn modelId="{A4CA0A47-A1FA-4018-815C-55F1039F4942}" type="presOf" srcId="{2D541649-1FE9-40D9-9DA9-E5428579167A}" destId="{57504EDE-BF90-4791-95E3-EE5263D36599}" srcOrd="0" destOrd="0" presId="urn:microsoft.com/office/officeart/2005/8/layout/radial5"/>
    <dgm:cxn modelId="{D414C960-6D2E-41A5-9EE6-B50E90628F07}" type="presOf" srcId="{B4E84FEC-9CE7-4120-B05C-C1A2481C5AFC}" destId="{5AB13A5C-9C64-4A8C-A6BC-FC3EE149AEA9}" srcOrd="0" destOrd="0" presId="urn:microsoft.com/office/officeart/2005/8/layout/radial5"/>
    <dgm:cxn modelId="{CCF69E6F-0C3D-48A4-B3B4-0738C74DC830}" srcId="{7C4046C6-FDCC-408B-88DB-87C2B6DB6D20}" destId="{B4E84FEC-9CE7-4120-B05C-C1A2481C5AFC}" srcOrd="0" destOrd="0" parTransId="{4892897A-C2C8-4CFD-9811-B271EA46E868}" sibTransId="{6E0177DD-ECD7-4CD0-9E24-DC81DC28446A}"/>
    <dgm:cxn modelId="{8F170D73-E78E-4452-AA5D-03F24BA79466}" type="presOf" srcId="{31198A1F-DAC4-4496-BAAE-23EA6140B30E}" destId="{397FD252-961C-4141-8912-CFDC1F464F1B}" srcOrd="1" destOrd="0" presId="urn:microsoft.com/office/officeart/2005/8/layout/radial5"/>
    <dgm:cxn modelId="{F777797D-0E13-48AC-ADAF-77E27EAF7CF1}" type="presOf" srcId="{66459ECC-D231-49BF-A27B-8453978E414E}" destId="{70073BBC-BD79-42E6-B4C4-39BF95342615}" srcOrd="0" destOrd="0" presId="urn:microsoft.com/office/officeart/2005/8/layout/radial5"/>
    <dgm:cxn modelId="{6940C17E-8096-4686-9220-03111F613C4E}" type="presOf" srcId="{D7C51DBF-EB4F-47DF-9764-8C51A1F53174}" destId="{22958929-BDFE-4AC9-AC15-F72411A7296F}" srcOrd="1" destOrd="0" presId="urn:microsoft.com/office/officeart/2005/8/layout/radial5"/>
    <dgm:cxn modelId="{D7C950AF-44A2-4E2B-A834-3B439EC5308F}" srcId="{B4E84FEC-9CE7-4120-B05C-C1A2481C5AFC}" destId="{6720799E-133F-41C9-9673-DEC0FBD15BD5}" srcOrd="1" destOrd="0" parTransId="{CB2275B3-3CE1-498B-9053-97631B8A7ACB}" sibTransId="{FCFB514F-DACD-4DEF-B43D-83A8C44638A5}"/>
    <dgm:cxn modelId="{7300E8AF-A65D-444C-BFD9-C6AE4F5EAD47}" type="presOf" srcId="{2D67C25B-3F71-4DCC-89F5-077216D1A041}" destId="{1678C9EB-BF2F-45D8-8933-341B1CE246DC}" srcOrd="0" destOrd="0" presId="urn:microsoft.com/office/officeart/2005/8/layout/radial5"/>
    <dgm:cxn modelId="{868423C1-D1AD-4116-9F37-C70E16C74FB5}" srcId="{B4E84FEC-9CE7-4120-B05C-C1A2481C5AFC}" destId="{2D541649-1FE9-40D9-9DA9-E5428579167A}" srcOrd="0" destOrd="0" parTransId="{D7C51DBF-EB4F-47DF-9764-8C51A1F53174}" sibTransId="{4A30063D-DD0B-45FF-9254-72E8122B838E}"/>
    <dgm:cxn modelId="{914680D3-D61C-430A-8B88-E13CEEE6357D}" type="presOf" srcId="{2D67C25B-3F71-4DCC-89F5-077216D1A041}" destId="{367940AA-7F61-4E9B-8A13-285F20DDA184}" srcOrd="1" destOrd="0" presId="urn:microsoft.com/office/officeart/2005/8/layout/radial5"/>
    <dgm:cxn modelId="{6432A8E6-A754-4341-A6D5-BA3A959DC7DD}" type="presOf" srcId="{CB2275B3-3CE1-498B-9053-97631B8A7ACB}" destId="{B7FB8FA6-9D62-44D6-841E-FE8B1682FDBB}" srcOrd="1" destOrd="0" presId="urn:microsoft.com/office/officeart/2005/8/layout/radial5"/>
    <dgm:cxn modelId="{1F66A2EA-633C-4AA0-AE7D-A92503FA8AE6}" type="presOf" srcId="{D7C51DBF-EB4F-47DF-9764-8C51A1F53174}" destId="{1867740F-B767-4DE8-93F0-78A0837A7BCD}" srcOrd="0" destOrd="0" presId="urn:microsoft.com/office/officeart/2005/8/layout/radial5"/>
    <dgm:cxn modelId="{115200F6-040C-437C-8470-A4EC58324540}" type="presOf" srcId="{7C4046C6-FDCC-408B-88DB-87C2B6DB6D20}" destId="{4D2AEC03-C671-4351-971C-ECD947CDCE9C}" srcOrd="0" destOrd="0" presId="urn:microsoft.com/office/officeart/2005/8/layout/radial5"/>
    <dgm:cxn modelId="{E49A7CF9-C26C-4AE5-8478-E7E20E8E78ED}" type="presOf" srcId="{B040854D-B11A-40F0-9F29-63C48A5F1BD1}" destId="{15AC0489-19D1-422F-A6BD-339B75C8EFD3}" srcOrd="0" destOrd="0" presId="urn:microsoft.com/office/officeart/2005/8/layout/radial5"/>
    <dgm:cxn modelId="{99D8E3F9-3CE7-4D59-ADC9-93A97D4EED2F}" type="presOf" srcId="{CB2275B3-3CE1-498B-9053-97631B8A7ACB}" destId="{12711621-8033-4865-A5B7-E4478CFC0013}" srcOrd="0" destOrd="0" presId="urn:microsoft.com/office/officeart/2005/8/layout/radial5"/>
    <dgm:cxn modelId="{F6E10D0A-7E3E-45F9-B350-09A566FAF494}" type="presParOf" srcId="{4D2AEC03-C671-4351-971C-ECD947CDCE9C}" destId="{5AB13A5C-9C64-4A8C-A6BC-FC3EE149AEA9}" srcOrd="0" destOrd="0" presId="urn:microsoft.com/office/officeart/2005/8/layout/radial5"/>
    <dgm:cxn modelId="{6B5AB441-3EC1-4BA5-A824-BFBAFBE21F18}" type="presParOf" srcId="{4D2AEC03-C671-4351-971C-ECD947CDCE9C}" destId="{1867740F-B767-4DE8-93F0-78A0837A7BCD}" srcOrd="1" destOrd="0" presId="urn:microsoft.com/office/officeart/2005/8/layout/radial5"/>
    <dgm:cxn modelId="{D81C2034-B0CF-401A-AEFF-30BF5C3A5074}" type="presParOf" srcId="{1867740F-B767-4DE8-93F0-78A0837A7BCD}" destId="{22958929-BDFE-4AC9-AC15-F72411A7296F}" srcOrd="0" destOrd="0" presId="urn:microsoft.com/office/officeart/2005/8/layout/radial5"/>
    <dgm:cxn modelId="{E35748C6-D5B1-4BB0-BD8C-BFE9447774E9}" type="presParOf" srcId="{4D2AEC03-C671-4351-971C-ECD947CDCE9C}" destId="{57504EDE-BF90-4791-95E3-EE5263D36599}" srcOrd="2" destOrd="0" presId="urn:microsoft.com/office/officeart/2005/8/layout/radial5"/>
    <dgm:cxn modelId="{A8BBBEDE-A7D6-4798-BF60-AA19486BBDCE}" type="presParOf" srcId="{4D2AEC03-C671-4351-971C-ECD947CDCE9C}" destId="{12711621-8033-4865-A5B7-E4478CFC0013}" srcOrd="3" destOrd="0" presId="urn:microsoft.com/office/officeart/2005/8/layout/radial5"/>
    <dgm:cxn modelId="{B8E3FDEA-80F0-4159-BF89-130F1A93C2D0}" type="presParOf" srcId="{12711621-8033-4865-A5B7-E4478CFC0013}" destId="{B7FB8FA6-9D62-44D6-841E-FE8B1682FDBB}" srcOrd="0" destOrd="0" presId="urn:microsoft.com/office/officeart/2005/8/layout/radial5"/>
    <dgm:cxn modelId="{95B54E6C-3A5E-440A-9414-0631160597F5}" type="presParOf" srcId="{4D2AEC03-C671-4351-971C-ECD947CDCE9C}" destId="{5D79E15C-FA53-491D-9FC0-A5AE740494E3}" srcOrd="4" destOrd="0" presId="urn:microsoft.com/office/officeart/2005/8/layout/radial5"/>
    <dgm:cxn modelId="{A5E1BE37-1008-4312-BBF4-6628D49B8512}" type="presParOf" srcId="{4D2AEC03-C671-4351-971C-ECD947CDCE9C}" destId="{8EDF8CA4-2500-433B-A789-6919DB064F4D}" srcOrd="5" destOrd="0" presId="urn:microsoft.com/office/officeart/2005/8/layout/radial5"/>
    <dgm:cxn modelId="{08544819-4055-49A1-B6D9-EDA036E0C126}" type="presParOf" srcId="{8EDF8CA4-2500-433B-A789-6919DB064F4D}" destId="{397FD252-961C-4141-8912-CFDC1F464F1B}" srcOrd="0" destOrd="0" presId="urn:microsoft.com/office/officeart/2005/8/layout/radial5"/>
    <dgm:cxn modelId="{8FA97D3E-3749-48F8-BB62-2435765AD6B0}" type="presParOf" srcId="{4D2AEC03-C671-4351-971C-ECD947CDCE9C}" destId="{70073BBC-BD79-42E6-B4C4-39BF95342615}" srcOrd="6" destOrd="0" presId="urn:microsoft.com/office/officeart/2005/8/layout/radial5"/>
    <dgm:cxn modelId="{4E46983B-57FB-4B8D-AAAC-7676CE56A682}" type="presParOf" srcId="{4D2AEC03-C671-4351-971C-ECD947CDCE9C}" destId="{1678C9EB-BF2F-45D8-8933-341B1CE246DC}" srcOrd="7" destOrd="0" presId="urn:microsoft.com/office/officeart/2005/8/layout/radial5"/>
    <dgm:cxn modelId="{0885E420-56C4-4998-8300-4EC89C9E74C6}" type="presParOf" srcId="{1678C9EB-BF2F-45D8-8933-341B1CE246DC}" destId="{367940AA-7F61-4E9B-8A13-285F20DDA184}" srcOrd="0" destOrd="0" presId="urn:microsoft.com/office/officeart/2005/8/layout/radial5"/>
    <dgm:cxn modelId="{650720BA-82E8-4BCD-8F4C-BCC9EC720FEC}" type="presParOf" srcId="{4D2AEC03-C671-4351-971C-ECD947CDCE9C}" destId="{15AC0489-19D1-422F-A6BD-339B75C8EFD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2A3ED-848F-4CAC-B0B9-FDD6481A6257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</dgm:pt>
    <dgm:pt modelId="{0475D613-9198-47D9-813E-5C8CBE504F3E}">
      <dgm:prSet phldrT="[Text]"/>
      <dgm:spPr/>
      <dgm:t>
        <a:bodyPr/>
        <a:lstStyle/>
        <a:p>
          <a:r>
            <a:rPr lang="lt-LT" dirty="0"/>
            <a:t>Labai gerai</a:t>
          </a:r>
        </a:p>
      </dgm:t>
    </dgm:pt>
    <dgm:pt modelId="{172F8D2C-2BBE-4AEF-9DAA-F9C4E228CB7E}" type="parTrans" cxnId="{1167D201-5486-453A-ABC4-D5DFA8272901}">
      <dgm:prSet/>
      <dgm:spPr/>
      <dgm:t>
        <a:bodyPr/>
        <a:lstStyle/>
        <a:p>
          <a:endParaRPr lang="lt-LT"/>
        </a:p>
      </dgm:t>
    </dgm:pt>
    <dgm:pt modelId="{E1E837BD-AC2F-41DE-B197-063A1B17893E}" type="sibTrans" cxnId="{1167D201-5486-453A-ABC4-D5DFA8272901}">
      <dgm:prSet/>
      <dgm:spPr/>
      <dgm:t>
        <a:bodyPr/>
        <a:lstStyle/>
        <a:p>
          <a:endParaRPr lang="lt-LT"/>
        </a:p>
      </dgm:t>
    </dgm:pt>
    <dgm:pt modelId="{B532ECE1-0DE5-47D5-8B48-DC86C54A47CC}">
      <dgm:prSet phldrT="[Text]"/>
      <dgm:spPr/>
      <dgm:t>
        <a:bodyPr/>
        <a:lstStyle/>
        <a:p>
          <a:r>
            <a:rPr lang="lt-LT" dirty="0"/>
            <a:t>Gerai </a:t>
          </a:r>
        </a:p>
      </dgm:t>
    </dgm:pt>
    <dgm:pt modelId="{2C62F3BC-38F5-43C1-A750-1218E1386846}" type="parTrans" cxnId="{59F25501-171B-4BC5-8518-146892D8774B}">
      <dgm:prSet/>
      <dgm:spPr/>
      <dgm:t>
        <a:bodyPr/>
        <a:lstStyle/>
        <a:p>
          <a:endParaRPr lang="lt-LT"/>
        </a:p>
      </dgm:t>
    </dgm:pt>
    <dgm:pt modelId="{48CE931A-3108-473D-847E-81BDBE9D4433}" type="sibTrans" cxnId="{59F25501-171B-4BC5-8518-146892D8774B}">
      <dgm:prSet/>
      <dgm:spPr/>
      <dgm:t>
        <a:bodyPr/>
        <a:lstStyle/>
        <a:p>
          <a:endParaRPr lang="lt-LT"/>
        </a:p>
      </dgm:t>
    </dgm:pt>
    <dgm:pt modelId="{A4220023-D72B-4D03-BA37-9EFE9179C1ED}">
      <dgm:prSet phldrT="[Text]"/>
      <dgm:spPr/>
      <dgm:t>
        <a:bodyPr/>
        <a:lstStyle/>
        <a:p>
          <a:r>
            <a:rPr lang="lt-LT" dirty="0"/>
            <a:t>Nepatenkinamai </a:t>
          </a:r>
        </a:p>
      </dgm:t>
    </dgm:pt>
    <dgm:pt modelId="{52C73554-90AE-4B51-BAC9-2DDF72827BE4}" type="parTrans" cxnId="{48B008FF-ABBD-4C20-9A19-DFC3DB62AF6A}">
      <dgm:prSet/>
      <dgm:spPr/>
      <dgm:t>
        <a:bodyPr/>
        <a:lstStyle/>
        <a:p>
          <a:endParaRPr lang="lt-LT"/>
        </a:p>
      </dgm:t>
    </dgm:pt>
    <dgm:pt modelId="{0E052DFD-3631-4A2E-A6C6-F768DFD4806B}" type="sibTrans" cxnId="{48B008FF-ABBD-4C20-9A19-DFC3DB62AF6A}">
      <dgm:prSet/>
      <dgm:spPr/>
      <dgm:t>
        <a:bodyPr/>
        <a:lstStyle/>
        <a:p>
          <a:endParaRPr lang="lt-LT"/>
        </a:p>
      </dgm:t>
    </dgm:pt>
    <dgm:pt modelId="{D5ED3EEE-29AB-4ABE-8250-9A323D4EB7B1}">
      <dgm:prSet/>
      <dgm:spPr/>
      <dgm:t>
        <a:bodyPr/>
        <a:lstStyle/>
        <a:p>
          <a:r>
            <a:rPr lang="lt-LT" dirty="0"/>
            <a:t>Nustatyti didesnę pareiginę algą (taikant 0,5-1,5 didesnį pareiginės algos  koeficientą)</a:t>
          </a:r>
        </a:p>
      </dgm:t>
    </dgm:pt>
    <dgm:pt modelId="{E1D46D36-3A4E-44EF-9981-302458988D82}" type="parTrans" cxnId="{2C909D89-EFDD-4DFD-85A0-7FFDB263BAB2}">
      <dgm:prSet/>
      <dgm:spPr/>
      <dgm:t>
        <a:bodyPr/>
        <a:lstStyle/>
        <a:p>
          <a:endParaRPr lang="lt-LT"/>
        </a:p>
      </dgm:t>
    </dgm:pt>
    <dgm:pt modelId="{6BB0B148-C8F4-48B6-8DED-0F58588EF8CA}" type="sibTrans" cxnId="{2C909D89-EFDD-4DFD-85A0-7FFDB263BAB2}">
      <dgm:prSet/>
      <dgm:spPr/>
      <dgm:t>
        <a:bodyPr/>
        <a:lstStyle/>
        <a:p>
          <a:endParaRPr lang="lt-LT"/>
        </a:p>
      </dgm:t>
    </dgm:pt>
    <dgm:pt modelId="{6D02FED5-7A51-4363-AB50-7E9BF5789D4B}">
      <dgm:prSet/>
      <dgm:spPr/>
      <dgm:t>
        <a:bodyPr/>
        <a:lstStyle/>
        <a:p>
          <a:r>
            <a:rPr lang="lt-LT" dirty="0"/>
            <a:t>Perkelti į aukštesnes karjeros v. t. pareigas </a:t>
          </a:r>
          <a:r>
            <a:rPr lang="en-US" dirty="0"/>
            <a:t>*</a:t>
          </a:r>
          <a:endParaRPr lang="lt-LT" dirty="0"/>
        </a:p>
      </dgm:t>
    </dgm:pt>
    <dgm:pt modelId="{55A4662A-8332-42DA-8E97-B42D355BF174}" type="parTrans" cxnId="{260908E6-F807-43C5-8487-4B57B1BCA58F}">
      <dgm:prSet/>
      <dgm:spPr/>
      <dgm:t>
        <a:bodyPr/>
        <a:lstStyle/>
        <a:p>
          <a:endParaRPr lang="lt-LT"/>
        </a:p>
      </dgm:t>
    </dgm:pt>
    <dgm:pt modelId="{9E955EF7-AD7E-4774-B9E7-4ECDD25F66B8}" type="sibTrans" cxnId="{260908E6-F807-43C5-8487-4B57B1BCA58F}">
      <dgm:prSet/>
      <dgm:spPr/>
      <dgm:t>
        <a:bodyPr/>
        <a:lstStyle/>
        <a:p>
          <a:endParaRPr lang="lt-LT"/>
        </a:p>
      </dgm:t>
    </dgm:pt>
    <dgm:pt modelId="{5BC3D721-1668-4028-A6A8-F14C9DB67F3E}">
      <dgm:prSet/>
      <dgm:spPr/>
      <dgm:t>
        <a:bodyPr/>
        <a:lstStyle/>
        <a:p>
          <a:r>
            <a:rPr lang="lt-LT" dirty="0"/>
            <a:t>Taikyti skatinimo priemonę:</a:t>
          </a:r>
        </a:p>
      </dgm:t>
    </dgm:pt>
    <dgm:pt modelId="{4B0D8E79-9D13-40AE-8738-FE286C3518AD}" type="parTrans" cxnId="{A743AF37-D104-421C-9DC3-5A9527375DDA}">
      <dgm:prSet/>
      <dgm:spPr/>
      <dgm:t>
        <a:bodyPr/>
        <a:lstStyle/>
        <a:p>
          <a:endParaRPr lang="lt-LT"/>
        </a:p>
      </dgm:t>
    </dgm:pt>
    <dgm:pt modelId="{8A570D3A-9885-46CB-8894-3EDAA58A01FF}" type="sibTrans" cxnId="{A743AF37-D104-421C-9DC3-5A9527375DDA}">
      <dgm:prSet/>
      <dgm:spPr/>
      <dgm:t>
        <a:bodyPr/>
        <a:lstStyle/>
        <a:p>
          <a:endParaRPr lang="lt-LT"/>
        </a:p>
      </dgm:t>
    </dgm:pt>
    <dgm:pt modelId="{1D873060-A930-4DA6-B7F1-C577521E3F62}">
      <dgm:prSet/>
      <dgm:spPr/>
      <dgm:t>
        <a:bodyPr/>
        <a:lstStyle/>
        <a:p>
          <a:r>
            <a:rPr lang="lt-LT" dirty="0"/>
            <a:t>Siūlymai neteikiami ir teisinė padėtis nesikeičia </a:t>
          </a:r>
        </a:p>
      </dgm:t>
    </dgm:pt>
    <dgm:pt modelId="{8005A5EB-E4BC-48B6-8EC8-AAABE49BE26D}" type="parTrans" cxnId="{4DE3E251-E053-467A-8D9A-37AD0FFC3D88}">
      <dgm:prSet/>
      <dgm:spPr/>
      <dgm:t>
        <a:bodyPr/>
        <a:lstStyle/>
        <a:p>
          <a:endParaRPr lang="lt-LT"/>
        </a:p>
      </dgm:t>
    </dgm:pt>
    <dgm:pt modelId="{AEF043C0-075A-4BA1-9E0C-4FD321AFB3B0}" type="sibTrans" cxnId="{4DE3E251-E053-467A-8D9A-37AD0FFC3D88}">
      <dgm:prSet/>
      <dgm:spPr/>
      <dgm:t>
        <a:bodyPr/>
        <a:lstStyle/>
        <a:p>
          <a:endParaRPr lang="lt-LT"/>
        </a:p>
      </dgm:t>
    </dgm:pt>
    <dgm:pt modelId="{75FC6F6B-CB14-4431-B77D-8508EB129761}">
      <dgm:prSet/>
      <dgm:spPr/>
      <dgm:t>
        <a:bodyPr/>
        <a:lstStyle/>
        <a:p>
          <a:pPr algn="l"/>
          <a:r>
            <a:rPr lang="lt-LT" dirty="0"/>
            <a:t>Nustatyti mažesnę pareiginę algą, taikant 0,5 mažesnį koeficientą</a:t>
          </a:r>
        </a:p>
      </dgm:t>
    </dgm:pt>
    <dgm:pt modelId="{BF0883BC-29FA-41B4-9098-43911C08B315}" type="parTrans" cxnId="{6B28B1EB-23D5-4373-AA76-1D62B00703F3}">
      <dgm:prSet/>
      <dgm:spPr/>
      <dgm:t>
        <a:bodyPr/>
        <a:lstStyle/>
        <a:p>
          <a:endParaRPr lang="lt-LT"/>
        </a:p>
      </dgm:t>
    </dgm:pt>
    <dgm:pt modelId="{635943B7-0676-4E6B-8AFA-B4091A5B44CD}" type="sibTrans" cxnId="{6B28B1EB-23D5-4373-AA76-1D62B00703F3}">
      <dgm:prSet/>
      <dgm:spPr/>
      <dgm:t>
        <a:bodyPr/>
        <a:lstStyle/>
        <a:p>
          <a:endParaRPr lang="lt-LT"/>
        </a:p>
      </dgm:t>
    </dgm:pt>
    <dgm:pt modelId="{278AADCE-DD75-4404-8E64-B3CB29B25718}">
      <dgm:prSet/>
      <dgm:spPr/>
      <dgm:t>
        <a:bodyPr/>
        <a:lstStyle/>
        <a:p>
          <a:pPr algn="l"/>
          <a:r>
            <a:rPr lang="lt-LT" dirty="0"/>
            <a:t>Perkelti į žemesnes</a:t>
          </a:r>
          <a:r>
            <a:rPr lang="en-US" dirty="0"/>
            <a:t>*</a:t>
          </a:r>
          <a:r>
            <a:rPr lang="lt-LT" dirty="0"/>
            <a:t> pareigas </a:t>
          </a:r>
        </a:p>
      </dgm:t>
    </dgm:pt>
    <dgm:pt modelId="{30713DA1-B7A5-429A-AF05-C47AF0FE4C05}" type="parTrans" cxnId="{0CC82FD3-5932-481D-A304-162D1D5A84F9}">
      <dgm:prSet/>
      <dgm:spPr/>
      <dgm:t>
        <a:bodyPr/>
        <a:lstStyle/>
        <a:p>
          <a:endParaRPr lang="lt-LT"/>
        </a:p>
      </dgm:t>
    </dgm:pt>
    <dgm:pt modelId="{62FE6992-9D0C-4138-A376-F4F0034DC9C4}" type="sibTrans" cxnId="{0CC82FD3-5932-481D-A304-162D1D5A84F9}">
      <dgm:prSet/>
      <dgm:spPr/>
      <dgm:t>
        <a:bodyPr/>
        <a:lstStyle/>
        <a:p>
          <a:endParaRPr lang="lt-LT"/>
        </a:p>
      </dgm:t>
    </dgm:pt>
    <dgm:pt modelId="{303BA93F-CF3E-4010-A19D-FD43826E10A1}">
      <dgm:prSet/>
      <dgm:spPr/>
      <dgm:t>
        <a:bodyPr/>
        <a:lstStyle/>
        <a:p>
          <a:pPr algn="l"/>
          <a:r>
            <a:rPr lang="lt-LT" dirty="0"/>
            <a:t>Atleisti iš pareigų</a:t>
          </a:r>
        </a:p>
      </dgm:t>
    </dgm:pt>
    <dgm:pt modelId="{62A90E67-A675-459E-B147-83CAC92F147D}" type="parTrans" cxnId="{8865D025-6FB3-432E-A916-107460C18AF2}">
      <dgm:prSet/>
      <dgm:spPr/>
      <dgm:t>
        <a:bodyPr/>
        <a:lstStyle/>
        <a:p>
          <a:endParaRPr lang="lt-LT"/>
        </a:p>
      </dgm:t>
    </dgm:pt>
    <dgm:pt modelId="{5016DC2D-875B-4A05-AF1F-2918B6CACF02}" type="sibTrans" cxnId="{8865D025-6FB3-432E-A916-107460C18AF2}">
      <dgm:prSet/>
      <dgm:spPr/>
      <dgm:t>
        <a:bodyPr/>
        <a:lstStyle/>
        <a:p>
          <a:endParaRPr lang="lt-LT"/>
        </a:p>
      </dgm:t>
    </dgm:pt>
    <dgm:pt modelId="{FAB617A3-933E-438B-B248-2B92A1281111}">
      <dgm:prSet/>
      <dgm:spPr/>
      <dgm:t>
        <a:bodyPr/>
        <a:lstStyle/>
        <a:p>
          <a:r>
            <a:rPr lang="lt-LT" i="1" dirty="0"/>
            <a:t>padėka, </a:t>
          </a:r>
        </a:p>
      </dgm:t>
    </dgm:pt>
    <dgm:pt modelId="{09A95A07-D77D-44FE-B5D8-BBD9FE008C7C}" type="parTrans" cxnId="{6F80FBB7-A6C8-4A96-9E08-5CBD5B655D00}">
      <dgm:prSet/>
      <dgm:spPr/>
      <dgm:t>
        <a:bodyPr/>
        <a:lstStyle/>
        <a:p>
          <a:endParaRPr lang="lt-LT"/>
        </a:p>
      </dgm:t>
    </dgm:pt>
    <dgm:pt modelId="{C42961FC-7635-4B0A-AF72-554D27A31A15}" type="sibTrans" cxnId="{6F80FBB7-A6C8-4A96-9E08-5CBD5B655D00}">
      <dgm:prSet/>
      <dgm:spPr/>
      <dgm:t>
        <a:bodyPr/>
        <a:lstStyle/>
        <a:p>
          <a:endParaRPr lang="lt-LT"/>
        </a:p>
      </dgm:t>
    </dgm:pt>
    <dgm:pt modelId="{0553D247-4220-43DF-A461-7279670DD87A}">
      <dgm:prSet/>
      <dgm:spPr/>
      <dgm:t>
        <a:bodyPr/>
        <a:lstStyle/>
        <a:p>
          <a:r>
            <a:rPr lang="lt-LT" i="1" dirty="0"/>
            <a:t>vardinė dovana, </a:t>
          </a:r>
        </a:p>
      </dgm:t>
    </dgm:pt>
    <dgm:pt modelId="{60DFF6C7-4ABC-4260-8EAE-6600C2227FAF}" type="parTrans" cxnId="{4DFFF661-41BC-49EF-B85E-1B4C30C1FD2A}">
      <dgm:prSet/>
      <dgm:spPr/>
      <dgm:t>
        <a:bodyPr/>
        <a:lstStyle/>
        <a:p>
          <a:endParaRPr lang="lt-LT"/>
        </a:p>
      </dgm:t>
    </dgm:pt>
    <dgm:pt modelId="{1AC54856-1BAB-49BD-8F28-03442136C6CB}" type="sibTrans" cxnId="{4DFFF661-41BC-49EF-B85E-1B4C30C1FD2A}">
      <dgm:prSet/>
      <dgm:spPr/>
      <dgm:t>
        <a:bodyPr/>
        <a:lstStyle/>
        <a:p>
          <a:endParaRPr lang="lt-LT"/>
        </a:p>
      </dgm:t>
    </dgm:pt>
    <dgm:pt modelId="{3550D2DF-1D6B-465B-BF4B-DDB54EE22D62}">
      <dgm:prSet/>
      <dgm:spPr/>
      <dgm:t>
        <a:bodyPr/>
        <a:lstStyle/>
        <a:p>
          <a:r>
            <a:rPr lang="lt-LT" i="1" dirty="0"/>
            <a:t>nuo 1 iki 2 pareiginių algų dydžio piniginė išmoka,</a:t>
          </a:r>
        </a:p>
      </dgm:t>
    </dgm:pt>
    <dgm:pt modelId="{B364A867-5D00-444F-BD0E-8A4A09BA5E0F}" type="parTrans" cxnId="{6BC571F8-89A9-4400-8025-A812516C5E8C}">
      <dgm:prSet/>
      <dgm:spPr/>
      <dgm:t>
        <a:bodyPr/>
        <a:lstStyle/>
        <a:p>
          <a:endParaRPr lang="lt-LT"/>
        </a:p>
      </dgm:t>
    </dgm:pt>
    <dgm:pt modelId="{1B36719C-A4F1-43C8-8BD7-FDAFE17E5C83}" type="sibTrans" cxnId="{6BC571F8-89A9-4400-8025-A812516C5E8C}">
      <dgm:prSet/>
      <dgm:spPr/>
      <dgm:t>
        <a:bodyPr/>
        <a:lstStyle/>
        <a:p>
          <a:endParaRPr lang="lt-LT"/>
        </a:p>
      </dgm:t>
    </dgm:pt>
    <dgm:pt modelId="{CF085E08-825F-45B1-BE6D-227D22473899}">
      <dgm:prSet/>
      <dgm:spPr/>
      <dgm:t>
        <a:bodyPr/>
        <a:lstStyle/>
        <a:p>
          <a:r>
            <a:rPr lang="lt-LT" i="1" dirty="0"/>
            <a:t>iki 5 mokamų poilsio dienų,</a:t>
          </a:r>
        </a:p>
      </dgm:t>
    </dgm:pt>
    <dgm:pt modelId="{2030C5B1-7AA3-4DC0-959A-1CD19DFA427C}" type="parTrans" cxnId="{24E06AAF-9B2F-492E-8CAB-147C773C2B9B}">
      <dgm:prSet/>
      <dgm:spPr/>
      <dgm:t>
        <a:bodyPr/>
        <a:lstStyle/>
        <a:p>
          <a:endParaRPr lang="lt-LT"/>
        </a:p>
      </dgm:t>
    </dgm:pt>
    <dgm:pt modelId="{24F00CEB-0B14-40FD-A453-E977B02599F2}" type="sibTrans" cxnId="{24E06AAF-9B2F-492E-8CAB-147C773C2B9B}">
      <dgm:prSet/>
      <dgm:spPr/>
      <dgm:t>
        <a:bodyPr/>
        <a:lstStyle/>
        <a:p>
          <a:endParaRPr lang="lt-LT"/>
        </a:p>
      </dgm:t>
    </dgm:pt>
    <dgm:pt modelId="{2DE34D07-680C-4F48-A9BA-2D35026B2BFF}">
      <dgm:prSet/>
      <dgm:spPr/>
      <dgm:t>
        <a:bodyPr/>
        <a:lstStyle/>
        <a:p>
          <a:r>
            <a:rPr lang="lt-LT" i="1" dirty="0"/>
            <a:t>kvalifikacijos tobulinimo finansavimas</a:t>
          </a:r>
        </a:p>
      </dgm:t>
    </dgm:pt>
    <dgm:pt modelId="{A8429526-6362-45F0-9AF9-666294FDC09B}" type="parTrans" cxnId="{14621D01-61A9-42A4-86B9-B33404ED95E8}">
      <dgm:prSet/>
      <dgm:spPr/>
      <dgm:t>
        <a:bodyPr/>
        <a:lstStyle/>
        <a:p>
          <a:endParaRPr lang="lt-LT"/>
        </a:p>
      </dgm:t>
    </dgm:pt>
    <dgm:pt modelId="{F7F2FC83-E34C-4B94-8579-212266EBA431}" type="sibTrans" cxnId="{14621D01-61A9-42A4-86B9-B33404ED95E8}">
      <dgm:prSet/>
      <dgm:spPr/>
      <dgm:t>
        <a:bodyPr/>
        <a:lstStyle/>
        <a:p>
          <a:endParaRPr lang="lt-LT"/>
        </a:p>
      </dgm:t>
    </dgm:pt>
    <dgm:pt modelId="{FDE3CF11-14DC-46C1-8024-3D06EB19000F}">
      <dgm:prSet/>
      <dgm:spPr/>
      <dgm:t>
        <a:bodyPr/>
        <a:lstStyle/>
        <a:p>
          <a:pPr algn="l"/>
          <a:r>
            <a:rPr lang="lt-LT" b="0" i="0" dirty="0"/>
            <a:t>Atleisti  iš pareigų, pasibaigus jo tarnybinės veiklos gerinimo plano laikotarpiui valstybės tarnautojo tarnybinę veiklą neeilinio vertinimo metu įvertinus nepatenkinamai.</a:t>
          </a:r>
          <a:endParaRPr lang="lt-LT" dirty="0"/>
        </a:p>
      </dgm:t>
    </dgm:pt>
    <dgm:pt modelId="{9A221592-C6AD-4A7A-966A-36963982ED05}" type="parTrans" cxnId="{8F9D10EF-6607-43F0-9B06-499A0715E629}">
      <dgm:prSet/>
      <dgm:spPr/>
      <dgm:t>
        <a:bodyPr/>
        <a:lstStyle/>
        <a:p>
          <a:endParaRPr lang="lt-LT"/>
        </a:p>
      </dgm:t>
    </dgm:pt>
    <dgm:pt modelId="{90640065-773D-4589-9C4D-FD6F345CFC58}" type="sibTrans" cxnId="{8F9D10EF-6607-43F0-9B06-499A0715E629}">
      <dgm:prSet/>
      <dgm:spPr/>
      <dgm:t>
        <a:bodyPr/>
        <a:lstStyle/>
        <a:p>
          <a:endParaRPr lang="lt-LT"/>
        </a:p>
      </dgm:t>
    </dgm:pt>
    <dgm:pt modelId="{8220362D-4504-43D1-AAE6-B1061326ACEF}" type="pres">
      <dgm:prSet presAssocID="{12F2A3ED-848F-4CAC-B0B9-FDD6481A6257}" presName="Name0" presStyleCnt="0">
        <dgm:presLayoutVars>
          <dgm:dir/>
          <dgm:animLvl val="lvl"/>
          <dgm:resizeHandles val="exact"/>
        </dgm:presLayoutVars>
      </dgm:prSet>
      <dgm:spPr/>
    </dgm:pt>
    <dgm:pt modelId="{61958C4D-C2F5-48F4-BBE3-8F17ADE36D04}" type="pres">
      <dgm:prSet presAssocID="{0475D613-9198-47D9-813E-5C8CBE504F3E}" presName="composite" presStyleCnt="0"/>
      <dgm:spPr/>
    </dgm:pt>
    <dgm:pt modelId="{6E288F21-EEA8-4A5A-911F-75879C843390}" type="pres">
      <dgm:prSet presAssocID="{0475D613-9198-47D9-813E-5C8CBE504F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75C5948-AFB3-4BF5-BD0E-83871D9D06F6}" type="pres">
      <dgm:prSet presAssocID="{0475D613-9198-47D9-813E-5C8CBE504F3E}" presName="desTx" presStyleLbl="alignAccFollowNode1" presStyleIdx="0" presStyleCnt="3">
        <dgm:presLayoutVars>
          <dgm:bulletEnabled val="1"/>
        </dgm:presLayoutVars>
      </dgm:prSet>
      <dgm:spPr/>
    </dgm:pt>
    <dgm:pt modelId="{7BC72F6A-F59F-4961-A9B7-AD77C26EE044}" type="pres">
      <dgm:prSet presAssocID="{E1E837BD-AC2F-41DE-B197-063A1B17893E}" presName="space" presStyleCnt="0"/>
      <dgm:spPr/>
    </dgm:pt>
    <dgm:pt modelId="{0914697A-009E-4B25-A715-BC961D9B944F}" type="pres">
      <dgm:prSet presAssocID="{B532ECE1-0DE5-47D5-8B48-DC86C54A47CC}" presName="composite" presStyleCnt="0"/>
      <dgm:spPr/>
    </dgm:pt>
    <dgm:pt modelId="{90B1AF01-0AC5-4BED-B7FD-AA6FC9DF740D}" type="pres">
      <dgm:prSet presAssocID="{B532ECE1-0DE5-47D5-8B48-DC86C54A47C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63F4DD4-C375-40C6-A573-AAE836786EC8}" type="pres">
      <dgm:prSet presAssocID="{B532ECE1-0DE5-47D5-8B48-DC86C54A47CC}" presName="desTx" presStyleLbl="alignAccFollowNode1" presStyleIdx="1" presStyleCnt="3" custLinFactNeighborX="-501" custLinFactNeighborY="241">
        <dgm:presLayoutVars>
          <dgm:bulletEnabled val="1"/>
        </dgm:presLayoutVars>
      </dgm:prSet>
      <dgm:spPr/>
    </dgm:pt>
    <dgm:pt modelId="{5476CA31-C60E-4BF0-9FE6-815613AEA146}" type="pres">
      <dgm:prSet presAssocID="{48CE931A-3108-473D-847E-81BDBE9D4433}" presName="space" presStyleCnt="0"/>
      <dgm:spPr/>
    </dgm:pt>
    <dgm:pt modelId="{6CC0B529-32E9-4FDC-8EDA-9E951A65351A}" type="pres">
      <dgm:prSet presAssocID="{A4220023-D72B-4D03-BA37-9EFE9179C1ED}" presName="composite" presStyleCnt="0"/>
      <dgm:spPr/>
    </dgm:pt>
    <dgm:pt modelId="{F5265914-E2A9-4866-87B4-7A65926B2DC9}" type="pres">
      <dgm:prSet presAssocID="{A4220023-D72B-4D03-BA37-9EFE9179C1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F5E7BBF-F652-482D-A056-1FC73B2AC44E}" type="pres">
      <dgm:prSet presAssocID="{A4220023-D72B-4D03-BA37-9EFE9179C1E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621D01-61A9-42A4-86B9-B33404ED95E8}" srcId="{0475D613-9198-47D9-813E-5C8CBE504F3E}" destId="{2DE34D07-680C-4F48-A9BA-2D35026B2BFF}" srcOrd="7" destOrd="0" parTransId="{A8429526-6362-45F0-9AF9-666294FDC09B}" sibTransId="{F7F2FC83-E34C-4B94-8579-212266EBA431}"/>
    <dgm:cxn modelId="{59F25501-171B-4BC5-8518-146892D8774B}" srcId="{12F2A3ED-848F-4CAC-B0B9-FDD6481A6257}" destId="{B532ECE1-0DE5-47D5-8B48-DC86C54A47CC}" srcOrd="1" destOrd="0" parTransId="{2C62F3BC-38F5-43C1-A750-1218E1386846}" sibTransId="{48CE931A-3108-473D-847E-81BDBE9D4433}"/>
    <dgm:cxn modelId="{1167D201-5486-453A-ABC4-D5DFA8272901}" srcId="{12F2A3ED-848F-4CAC-B0B9-FDD6481A6257}" destId="{0475D613-9198-47D9-813E-5C8CBE504F3E}" srcOrd="0" destOrd="0" parTransId="{172F8D2C-2BBE-4AEF-9DAA-F9C4E228CB7E}" sibTransId="{E1E837BD-AC2F-41DE-B197-063A1B17893E}"/>
    <dgm:cxn modelId="{434F4203-7EB0-4195-A647-ED4EFCB1FBAD}" type="presOf" srcId="{A4220023-D72B-4D03-BA37-9EFE9179C1ED}" destId="{F5265914-E2A9-4866-87B4-7A65926B2DC9}" srcOrd="0" destOrd="0" presId="urn:microsoft.com/office/officeart/2005/8/layout/hList1"/>
    <dgm:cxn modelId="{3FD36C08-0544-4E2B-AAD8-6AD9C39234AB}" type="presOf" srcId="{1D873060-A930-4DA6-B7F1-C577521E3F62}" destId="{863F4DD4-C375-40C6-A573-AAE836786EC8}" srcOrd="0" destOrd="0" presId="urn:microsoft.com/office/officeart/2005/8/layout/hList1"/>
    <dgm:cxn modelId="{8865D025-6FB3-432E-A916-107460C18AF2}" srcId="{A4220023-D72B-4D03-BA37-9EFE9179C1ED}" destId="{303BA93F-CF3E-4010-A19D-FD43826E10A1}" srcOrd="2" destOrd="0" parTransId="{62A90E67-A675-459E-B147-83CAC92F147D}" sibTransId="{5016DC2D-875B-4A05-AF1F-2918B6CACF02}"/>
    <dgm:cxn modelId="{A743AF37-D104-421C-9DC3-5A9527375DDA}" srcId="{0475D613-9198-47D9-813E-5C8CBE504F3E}" destId="{5BC3D721-1668-4028-A6A8-F14C9DB67F3E}" srcOrd="2" destOrd="0" parTransId="{4B0D8E79-9D13-40AE-8738-FE286C3518AD}" sibTransId="{8A570D3A-9885-46CB-8894-3EDAA58A01FF}"/>
    <dgm:cxn modelId="{711AE53A-3FFD-479B-8501-C1DFDF94DC41}" type="presOf" srcId="{B532ECE1-0DE5-47D5-8B48-DC86C54A47CC}" destId="{90B1AF01-0AC5-4BED-B7FD-AA6FC9DF740D}" srcOrd="0" destOrd="0" presId="urn:microsoft.com/office/officeart/2005/8/layout/hList1"/>
    <dgm:cxn modelId="{4DE3E251-E053-467A-8D9A-37AD0FFC3D88}" srcId="{B532ECE1-0DE5-47D5-8B48-DC86C54A47CC}" destId="{1D873060-A930-4DA6-B7F1-C577521E3F62}" srcOrd="0" destOrd="0" parTransId="{8005A5EB-E4BC-48B6-8EC8-AAABE49BE26D}" sibTransId="{AEF043C0-075A-4BA1-9E0C-4FD321AFB3B0}"/>
    <dgm:cxn modelId="{D8BD9A60-6AB1-419E-AC16-DFB769D4A330}" type="presOf" srcId="{75FC6F6B-CB14-4431-B77D-8508EB129761}" destId="{2F5E7BBF-F652-482D-A056-1FC73B2AC44E}" srcOrd="0" destOrd="0" presId="urn:microsoft.com/office/officeart/2005/8/layout/hList1"/>
    <dgm:cxn modelId="{4DFFF661-41BC-49EF-B85E-1B4C30C1FD2A}" srcId="{0475D613-9198-47D9-813E-5C8CBE504F3E}" destId="{0553D247-4220-43DF-A461-7279670DD87A}" srcOrd="4" destOrd="0" parTransId="{60DFF6C7-4ABC-4260-8EAE-6600C2227FAF}" sibTransId="{1AC54856-1BAB-49BD-8F28-03442136C6CB}"/>
    <dgm:cxn modelId="{62B09667-7C0D-488F-8002-7147E7723120}" type="presOf" srcId="{6D02FED5-7A51-4363-AB50-7E9BF5789D4B}" destId="{B75C5948-AFB3-4BF5-BD0E-83871D9D06F6}" srcOrd="0" destOrd="1" presId="urn:microsoft.com/office/officeart/2005/8/layout/hList1"/>
    <dgm:cxn modelId="{DA3F426E-95C3-44A4-AE47-7D36BEF7D11C}" type="presOf" srcId="{5BC3D721-1668-4028-A6A8-F14C9DB67F3E}" destId="{B75C5948-AFB3-4BF5-BD0E-83871D9D06F6}" srcOrd="0" destOrd="2" presId="urn:microsoft.com/office/officeart/2005/8/layout/hList1"/>
    <dgm:cxn modelId="{878EBF70-EDDD-455F-9CA9-F3FE3416EFAB}" type="presOf" srcId="{CF085E08-825F-45B1-BE6D-227D22473899}" destId="{B75C5948-AFB3-4BF5-BD0E-83871D9D06F6}" srcOrd="0" destOrd="6" presId="urn:microsoft.com/office/officeart/2005/8/layout/hList1"/>
    <dgm:cxn modelId="{B85D7C79-79B7-4175-AC85-581152DDC9C9}" type="presOf" srcId="{0553D247-4220-43DF-A461-7279670DD87A}" destId="{B75C5948-AFB3-4BF5-BD0E-83871D9D06F6}" srcOrd="0" destOrd="4" presId="urn:microsoft.com/office/officeart/2005/8/layout/hList1"/>
    <dgm:cxn modelId="{AAD6B87A-FFAF-46F6-94B1-FD2EABBE0C60}" type="presOf" srcId="{12F2A3ED-848F-4CAC-B0B9-FDD6481A6257}" destId="{8220362D-4504-43D1-AAE6-B1061326ACEF}" srcOrd="0" destOrd="0" presId="urn:microsoft.com/office/officeart/2005/8/layout/hList1"/>
    <dgm:cxn modelId="{2C909D89-EFDD-4DFD-85A0-7FFDB263BAB2}" srcId="{0475D613-9198-47D9-813E-5C8CBE504F3E}" destId="{D5ED3EEE-29AB-4ABE-8250-9A323D4EB7B1}" srcOrd="0" destOrd="0" parTransId="{E1D46D36-3A4E-44EF-9981-302458988D82}" sibTransId="{6BB0B148-C8F4-48B6-8DED-0F58588EF8CA}"/>
    <dgm:cxn modelId="{E2E52C9B-25BF-43EB-9B60-7F065A290E60}" type="presOf" srcId="{2DE34D07-680C-4F48-A9BA-2D35026B2BFF}" destId="{B75C5948-AFB3-4BF5-BD0E-83871D9D06F6}" srcOrd="0" destOrd="7" presId="urn:microsoft.com/office/officeart/2005/8/layout/hList1"/>
    <dgm:cxn modelId="{8975D5A1-15A3-4C36-9340-E562CD24B14D}" type="presOf" srcId="{3550D2DF-1D6B-465B-BF4B-DDB54EE22D62}" destId="{B75C5948-AFB3-4BF5-BD0E-83871D9D06F6}" srcOrd="0" destOrd="5" presId="urn:microsoft.com/office/officeart/2005/8/layout/hList1"/>
    <dgm:cxn modelId="{C8020DA6-B1B0-4982-877C-BC929B85C140}" type="presOf" srcId="{303BA93F-CF3E-4010-A19D-FD43826E10A1}" destId="{2F5E7BBF-F652-482D-A056-1FC73B2AC44E}" srcOrd="0" destOrd="2" presId="urn:microsoft.com/office/officeart/2005/8/layout/hList1"/>
    <dgm:cxn modelId="{CE2D28A8-8FF9-4B41-9161-611BDF390B8D}" type="presOf" srcId="{FDE3CF11-14DC-46C1-8024-3D06EB19000F}" destId="{2F5E7BBF-F652-482D-A056-1FC73B2AC44E}" srcOrd="0" destOrd="3" presId="urn:microsoft.com/office/officeart/2005/8/layout/hList1"/>
    <dgm:cxn modelId="{24E06AAF-9B2F-492E-8CAB-147C773C2B9B}" srcId="{0475D613-9198-47D9-813E-5C8CBE504F3E}" destId="{CF085E08-825F-45B1-BE6D-227D22473899}" srcOrd="6" destOrd="0" parTransId="{2030C5B1-7AA3-4DC0-959A-1CD19DFA427C}" sibTransId="{24F00CEB-0B14-40FD-A453-E977B02599F2}"/>
    <dgm:cxn modelId="{6F80FBB7-A6C8-4A96-9E08-5CBD5B655D00}" srcId="{0475D613-9198-47D9-813E-5C8CBE504F3E}" destId="{FAB617A3-933E-438B-B248-2B92A1281111}" srcOrd="3" destOrd="0" parTransId="{09A95A07-D77D-44FE-B5D8-BBD9FE008C7C}" sibTransId="{C42961FC-7635-4B0A-AF72-554D27A31A15}"/>
    <dgm:cxn modelId="{43EF44BC-DA8A-4E9C-927C-AB7695E19591}" type="presOf" srcId="{0475D613-9198-47D9-813E-5C8CBE504F3E}" destId="{6E288F21-EEA8-4A5A-911F-75879C843390}" srcOrd="0" destOrd="0" presId="urn:microsoft.com/office/officeart/2005/8/layout/hList1"/>
    <dgm:cxn modelId="{35D672CF-08D2-457D-AD76-12F8A8EBEFB7}" type="presOf" srcId="{278AADCE-DD75-4404-8E64-B3CB29B25718}" destId="{2F5E7BBF-F652-482D-A056-1FC73B2AC44E}" srcOrd="0" destOrd="1" presId="urn:microsoft.com/office/officeart/2005/8/layout/hList1"/>
    <dgm:cxn modelId="{0CC82FD3-5932-481D-A304-162D1D5A84F9}" srcId="{A4220023-D72B-4D03-BA37-9EFE9179C1ED}" destId="{278AADCE-DD75-4404-8E64-B3CB29B25718}" srcOrd="1" destOrd="0" parTransId="{30713DA1-B7A5-429A-AF05-C47AF0FE4C05}" sibTransId="{62FE6992-9D0C-4138-A376-F4F0034DC9C4}"/>
    <dgm:cxn modelId="{FBF0D4E5-5ACB-4095-B74E-A070F814E233}" type="presOf" srcId="{D5ED3EEE-29AB-4ABE-8250-9A323D4EB7B1}" destId="{B75C5948-AFB3-4BF5-BD0E-83871D9D06F6}" srcOrd="0" destOrd="0" presId="urn:microsoft.com/office/officeart/2005/8/layout/hList1"/>
    <dgm:cxn modelId="{260908E6-F807-43C5-8487-4B57B1BCA58F}" srcId="{0475D613-9198-47D9-813E-5C8CBE504F3E}" destId="{6D02FED5-7A51-4363-AB50-7E9BF5789D4B}" srcOrd="1" destOrd="0" parTransId="{55A4662A-8332-42DA-8E97-B42D355BF174}" sibTransId="{9E955EF7-AD7E-4774-B9E7-4ECDD25F66B8}"/>
    <dgm:cxn modelId="{6B28B1EB-23D5-4373-AA76-1D62B00703F3}" srcId="{A4220023-D72B-4D03-BA37-9EFE9179C1ED}" destId="{75FC6F6B-CB14-4431-B77D-8508EB129761}" srcOrd="0" destOrd="0" parTransId="{BF0883BC-29FA-41B4-9098-43911C08B315}" sibTransId="{635943B7-0676-4E6B-8AFA-B4091A5B44CD}"/>
    <dgm:cxn modelId="{174AEDEC-F207-4050-896D-B3885C4BC237}" type="presOf" srcId="{FAB617A3-933E-438B-B248-2B92A1281111}" destId="{B75C5948-AFB3-4BF5-BD0E-83871D9D06F6}" srcOrd="0" destOrd="3" presId="urn:microsoft.com/office/officeart/2005/8/layout/hList1"/>
    <dgm:cxn modelId="{8F9D10EF-6607-43F0-9B06-499A0715E629}" srcId="{A4220023-D72B-4D03-BA37-9EFE9179C1ED}" destId="{FDE3CF11-14DC-46C1-8024-3D06EB19000F}" srcOrd="3" destOrd="0" parTransId="{9A221592-C6AD-4A7A-966A-36963982ED05}" sibTransId="{90640065-773D-4589-9C4D-FD6F345CFC58}"/>
    <dgm:cxn modelId="{6BC571F8-89A9-4400-8025-A812516C5E8C}" srcId="{0475D613-9198-47D9-813E-5C8CBE504F3E}" destId="{3550D2DF-1D6B-465B-BF4B-DDB54EE22D62}" srcOrd="5" destOrd="0" parTransId="{B364A867-5D00-444F-BD0E-8A4A09BA5E0F}" sibTransId="{1B36719C-A4F1-43C8-8BD7-FDAFE17E5C83}"/>
    <dgm:cxn modelId="{48B008FF-ABBD-4C20-9A19-DFC3DB62AF6A}" srcId="{12F2A3ED-848F-4CAC-B0B9-FDD6481A6257}" destId="{A4220023-D72B-4D03-BA37-9EFE9179C1ED}" srcOrd="2" destOrd="0" parTransId="{52C73554-90AE-4B51-BAC9-2DDF72827BE4}" sibTransId="{0E052DFD-3631-4A2E-A6C6-F768DFD4806B}"/>
    <dgm:cxn modelId="{336A42F8-831B-4CB6-8C53-CF633128EB5A}" type="presParOf" srcId="{8220362D-4504-43D1-AAE6-B1061326ACEF}" destId="{61958C4D-C2F5-48F4-BBE3-8F17ADE36D04}" srcOrd="0" destOrd="0" presId="urn:microsoft.com/office/officeart/2005/8/layout/hList1"/>
    <dgm:cxn modelId="{8D22EF09-3D91-49AF-8788-8FAA87639FAF}" type="presParOf" srcId="{61958C4D-C2F5-48F4-BBE3-8F17ADE36D04}" destId="{6E288F21-EEA8-4A5A-911F-75879C843390}" srcOrd="0" destOrd="0" presId="urn:microsoft.com/office/officeart/2005/8/layout/hList1"/>
    <dgm:cxn modelId="{F30ECD38-9436-4861-9000-AD37D8689F8F}" type="presParOf" srcId="{61958C4D-C2F5-48F4-BBE3-8F17ADE36D04}" destId="{B75C5948-AFB3-4BF5-BD0E-83871D9D06F6}" srcOrd="1" destOrd="0" presId="urn:microsoft.com/office/officeart/2005/8/layout/hList1"/>
    <dgm:cxn modelId="{F6666103-8726-4210-BE79-E0BD9F048D96}" type="presParOf" srcId="{8220362D-4504-43D1-AAE6-B1061326ACEF}" destId="{7BC72F6A-F59F-4961-A9B7-AD77C26EE044}" srcOrd="1" destOrd="0" presId="urn:microsoft.com/office/officeart/2005/8/layout/hList1"/>
    <dgm:cxn modelId="{3C0DEA98-01D2-4963-B5DD-1E1106E70E4D}" type="presParOf" srcId="{8220362D-4504-43D1-AAE6-B1061326ACEF}" destId="{0914697A-009E-4B25-A715-BC961D9B944F}" srcOrd="2" destOrd="0" presId="urn:microsoft.com/office/officeart/2005/8/layout/hList1"/>
    <dgm:cxn modelId="{1F43D3C6-7028-4781-B6D3-926BA4B79F23}" type="presParOf" srcId="{0914697A-009E-4B25-A715-BC961D9B944F}" destId="{90B1AF01-0AC5-4BED-B7FD-AA6FC9DF740D}" srcOrd="0" destOrd="0" presId="urn:microsoft.com/office/officeart/2005/8/layout/hList1"/>
    <dgm:cxn modelId="{38372B26-6F83-40FE-9DE5-A7F76A007E89}" type="presParOf" srcId="{0914697A-009E-4B25-A715-BC961D9B944F}" destId="{863F4DD4-C375-40C6-A573-AAE836786EC8}" srcOrd="1" destOrd="0" presId="urn:microsoft.com/office/officeart/2005/8/layout/hList1"/>
    <dgm:cxn modelId="{07047248-FC7C-4D25-8BE4-0E81C3AD85CC}" type="presParOf" srcId="{8220362D-4504-43D1-AAE6-B1061326ACEF}" destId="{5476CA31-C60E-4BF0-9FE6-815613AEA146}" srcOrd="3" destOrd="0" presId="urn:microsoft.com/office/officeart/2005/8/layout/hList1"/>
    <dgm:cxn modelId="{0EE62790-C28D-41D4-A481-F59C856A3FF2}" type="presParOf" srcId="{8220362D-4504-43D1-AAE6-B1061326ACEF}" destId="{6CC0B529-32E9-4FDC-8EDA-9E951A65351A}" srcOrd="4" destOrd="0" presId="urn:microsoft.com/office/officeart/2005/8/layout/hList1"/>
    <dgm:cxn modelId="{A41AFC00-1B85-4639-B2CC-260F5A920185}" type="presParOf" srcId="{6CC0B529-32E9-4FDC-8EDA-9E951A65351A}" destId="{F5265914-E2A9-4866-87B4-7A65926B2DC9}" srcOrd="0" destOrd="0" presId="urn:microsoft.com/office/officeart/2005/8/layout/hList1"/>
    <dgm:cxn modelId="{F2B2D4B6-76A7-45B3-993B-9E1239C44A5D}" type="presParOf" srcId="{6CC0B529-32E9-4FDC-8EDA-9E951A65351A}" destId="{2F5E7BBF-F652-482D-A056-1FC73B2AC4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FD38-7A46-4E70-8FA3-6A7A92B7B160}">
      <dsp:nvSpPr>
        <dsp:cNvPr id="0" name=""/>
        <dsp:cNvSpPr/>
      </dsp:nvSpPr>
      <dsp:spPr>
        <a:xfrm>
          <a:off x="3536238" y="-197582"/>
          <a:ext cx="2144353" cy="811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i="0" u="sng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Valstybės tarnautojas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sausio 1-15 d. </a:t>
          </a:r>
          <a:endParaRPr lang="lt-LT" sz="1400" kern="1200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sp:txBody>
      <dsp:txXfrm>
        <a:off x="3575852" y="-157968"/>
        <a:ext cx="2065125" cy="732275"/>
      </dsp:txXfrm>
    </dsp:sp>
    <dsp:sp modelId="{E1788340-52D4-4E26-B848-A27E14540610}">
      <dsp:nvSpPr>
        <dsp:cNvPr id="0" name=""/>
        <dsp:cNvSpPr/>
      </dsp:nvSpPr>
      <dsp:spPr>
        <a:xfrm>
          <a:off x="3566427" y="471847"/>
          <a:ext cx="4631239" cy="4631239"/>
        </a:xfrm>
        <a:custGeom>
          <a:avLst/>
          <a:gdLst/>
          <a:ahLst/>
          <a:cxnLst/>
          <a:rect l="0" t="0" r="0" b="0"/>
          <a:pathLst>
            <a:path>
              <a:moveTo>
                <a:pt x="2342182" y="152"/>
              </a:moveTo>
              <a:arcTo wR="2315619" hR="2315619" stAng="16239436" swAng="103431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5924B-F9B1-4184-B6AE-9F084F78EED3}">
      <dsp:nvSpPr>
        <dsp:cNvPr id="0" name=""/>
        <dsp:cNvSpPr/>
      </dsp:nvSpPr>
      <dsp:spPr>
        <a:xfrm>
          <a:off x="5626292" y="664614"/>
          <a:ext cx="3212829" cy="13890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1. Užpildo Motyvuoto siūlymo I skyriaus skiltį „Pagrindiniai praėjusių metų tarnybinės veiklos rezultatai“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(aprašo pasiektus rezultatus, vykdant nustatytas užduotis)</a:t>
          </a:r>
          <a:endParaRPr lang="lt-LT" sz="1400" u="none" kern="1200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sp:txBody>
      <dsp:txXfrm>
        <a:off x="5694097" y="732419"/>
        <a:ext cx="3077219" cy="1253391"/>
      </dsp:txXfrm>
    </dsp:sp>
    <dsp:sp modelId="{45B51B66-C343-42F0-A1A8-61AD27527E6E}">
      <dsp:nvSpPr>
        <dsp:cNvPr id="0" name=""/>
        <dsp:cNvSpPr/>
      </dsp:nvSpPr>
      <dsp:spPr>
        <a:xfrm>
          <a:off x="2914138" y="449606"/>
          <a:ext cx="4631239" cy="4631239"/>
        </a:xfrm>
        <a:custGeom>
          <a:avLst/>
          <a:gdLst/>
          <a:ahLst/>
          <a:cxnLst/>
          <a:rect l="0" t="0" r="0" b="0"/>
          <a:pathLst>
            <a:path>
              <a:moveTo>
                <a:pt x="4532970" y="1648198"/>
              </a:moveTo>
              <a:arcTo wR="2315619" hR="2315619" stAng="20594895" swAng="20630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C0DE8-A3B5-41B0-B5E2-671CCF0B3F01}">
      <dsp:nvSpPr>
        <dsp:cNvPr id="0" name=""/>
        <dsp:cNvSpPr/>
      </dsp:nvSpPr>
      <dsp:spPr>
        <a:xfrm>
          <a:off x="5966268" y="2277141"/>
          <a:ext cx="3049442" cy="9360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2. Įsivertina gebėjimus atlikti nustatytas funkcijas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(Motyvuoto siūlymo III skyrius) </a:t>
          </a:r>
          <a:endParaRPr lang="lt-LT" sz="1400" kern="1200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sp:txBody>
      <dsp:txXfrm>
        <a:off x="6011963" y="2322836"/>
        <a:ext cx="2958052" cy="844671"/>
      </dsp:txXfrm>
    </dsp:sp>
    <dsp:sp modelId="{53838232-E684-401F-A501-8767236D4BBF}">
      <dsp:nvSpPr>
        <dsp:cNvPr id="0" name=""/>
        <dsp:cNvSpPr/>
      </dsp:nvSpPr>
      <dsp:spPr>
        <a:xfrm>
          <a:off x="3051829" y="-189885"/>
          <a:ext cx="4631239" cy="4631239"/>
        </a:xfrm>
        <a:custGeom>
          <a:avLst/>
          <a:gdLst/>
          <a:ahLst/>
          <a:cxnLst/>
          <a:rect l="0" t="0" r="0" b="0"/>
          <a:pathLst>
            <a:path>
              <a:moveTo>
                <a:pt x="4274510" y="3550463"/>
              </a:moveTo>
              <a:arcTo wR="2315619" hR="2315619" stAng="1933589" swAng="76624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AF0C5-69F1-44F4-B475-5B906F0478AD}">
      <dsp:nvSpPr>
        <dsp:cNvPr id="0" name=""/>
        <dsp:cNvSpPr/>
      </dsp:nvSpPr>
      <dsp:spPr>
        <a:xfrm>
          <a:off x="4720814" y="3879012"/>
          <a:ext cx="3494895" cy="10411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  <a:latin typeface="AvenirNext LT Pro Regular"/>
              <a:ea typeface="+mn-ea"/>
              <a:cs typeface="Times New Roman" panose="02020603050405020304" pitchFamily="18" charset="0"/>
            </a:rPr>
            <a:t>3. Įsivertina kvalifikaciją (Motyvuoto siūlymo IV skyriaus I skirsnis ir  </a:t>
          </a: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Kvalifikacijos vertinimo forma (360 laipsnių – 2 priedas arba karjeras ir pakaitinio v.t. – 3 priedas) </a:t>
          </a:r>
          <a:endParaRPr lang="lt-LT" sz="1400" kern="1200" dirty="0">
            <a:solidFill>
              <a:schemeClr val="tx1"/>
            </a:solidFill>
            <a:latin typeface="AvenirNext LT Pro Regular"/>
            <a:ea typeface="+mn-ea"/>
            <a:cs typeface="Times New Roman" panose="02020603050405020304" pitchFamily="18" charset="0"/>
          </a:endParaRPr>
        </a:p>
      </dsp:txBody>
      <dsp:txXfrm>
        <a:off x="4771640" y="3929838"/>
        <a:ext cx="3393243" cy="939523"/>
      </dsp:txXfrm>
    </dsp:sp>
    <dsp:sp modelId="{6A51E914-ABC4-401A-881A-5AA4EDAB3262}">
      <dsp:nvSpPr>
        <dsp:cNvPr id="0" name=""/>
        <dsp:cNvSpPr/>
      </dsp:nvSpPr>
      <dsp:spPr>
        <a:xfrm>
          <a:off x="2785866" y="371496"/>
          <a:ext cx="4631239" cy="4631239"/>
        </a:xfrm>
        <a:custGeom>
          <a:avLst/>
          <a:gdLst/>
          <a:ahLst/>
          <a:cxnLst/>
          <a:rect l="0" t="0" r="0" b="0"/>
          <a:pathLst>
            <a:path>
              <a:moveTo>
                <a:pt x="2497908" y="4624052"/>
              </a:moveTo>
              <a:arcTo wR="2315619" hR="2315619" stAng="5129095" swAng="208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A44CE-809E-4B0F-A24B-C278EC5D1775}">
      <dsp:nvSpPr>
        <dsp:cNvPr id="0" name=""/>
        <dsp:cNvSpPr/>
      </dsp:nvSpPr>
      <dsp:spPr>
        <a:xfrm>
          <a:off x="873756" y="2714579"/>
          <a:ext cx="3640091" cy="171876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  <a:latin typeface="AvenirNext LT Pro Regular"/>
            </a:rPr>
            <a:t>4. Pasiūlo einamųjų metų užduotis ir jų vertinimo rodiklius bei riziką (užpildo Motyvuoto siūlymo I skyriaus skiltį ,,Einamųjų metų užduotys ir pasiektų rezultatų, vykdant nustatytas užduotis, vertinimo rodikliai“ bei ,,Rizika, kuriai esant nustatytos užduotys gali būti neįvykdytos )</a:t>
          </a:r>
        </a:p>
      </dsp:txBody>
      <dsp:txXfrm>
        <a:off x="957659" y="2798482"/>
        <a:ext cx="3472285" cy="1550958"/>
      </dsp:txXfrm>
    </dsp:sp>
    <dsp:sp modelId="{605DBBAB-A8F4-43D7-84FD-42CD32EDA7EA}">
      <dsp:nvSpPr>
        <dsp:cNvPr id="0" name=""/>
        <dsp:cNvSpPr/>
      </dsp:nvSpPr>
      <dsp:spPr>
        <a:xfrm>
          <a:off x="1916955" y="-1043314"/>
          <a:ext cx="4631239" cy="4631239"/>
        </a:xfrm>
        <a:custGeom>
          <a:avLst/>
          <a:gdLst/>
          <a:ahLst/>
          <a:cxnLst/>
          <a:rect l="0" t="0" r="0" b="0"/>
          <a:pathLst>
            <a:path>
              <a:moveTo>
                <a:pt x="486285" y="3735348"/>
              </a:moveTo>
              <a:arcTo wR="2315619" hR="2315619" stAng="8531119" swAng="12775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51C6-1FBC-4E48-BF0B-D68A0850E576}">
      <dsp:nvSpPr>
        <dsp:cNvPr id="0" name=""/>
        <dsp:cNvSpPr/>
      </dsp:nvSpPr>
      <dsp:spPr>
        <a:xfrm>
          <a:off x="1145913" y="1683534"/>
          <a:ext cx="2429778" cy="9161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5. Motyvuotą siūlymą ir Kvalifikacijos vertinimo formą pateikia tiesioginiam vadovui. </a:t>
          </a:r>
        </a:p>
      </dsp:txBody>
      <dsp:txXfrm>
        <a:off x="1190636" y="1728257"/>
        <a:ext cx="2340332" cy="826708"/>
      </dsp:txXfrm>
    </dsp:sp>
    <dsp:sp modelId="{1D6190A9-8F9D-4AE4-8A4D-FC2BCE5D5AC6}">
      <dsp:nvSpPr>
        <dsp:cNvPr id="0" name=""/>
        <dsp:cNvSpPr/>
      </dsp:nvSpPr>
      <dsp:spPr>
        <a:xfrm>
          <a:off x="1239086" y="-2685179"/>
          <a:ext cx="4631239" cy="4631239"/>
        </a:xfrm>
        <a:custGeom>
          <a:avLst/>
          <a:gdLst/>
          <a:ahLst/>
          <a:cxnLst/>
          <a:rect l="0" t="0" r="0" b="0"/>
          <a:pathLst>
            <a:path>
              <a:moveTo>
                <a:pt x="1136717" y="4308678"/>
              </a:moveTo>
              <a:arcTo wR="2315619" hR="2315619" stAng="7236269" swAng="55301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9D0BC-BA8C-419C-A3A6-FA27746210E1}">
      <dsp:nvSpPr>
        <dsp:cNvPr id="0" name=""/>
        <dsp:cNvSpPr/>
      </dsp:nvSpPr>
      <dsp:spPr>
        <a:xfrm>
          <a:off x="1128896" y="515820"/>
          <a:ext cx="2144353" cy="8115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6</a:t>
          </a: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.</a:t>
          </a:r>
          <a:r>
            <a:rPr lang="en-US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 </a:t>
          </a:r>
          <a:r>
            <a:rPr lang="lt-LT" sz="1400" b="0" i="0" u="none" strike="noStrike" kern="1200" cap="none" spc="0" baseline="0" dirty="0">
              <a:solidFill>
                <a:schemeClr val="tx1"/>
              </a:solidFill>
              <a:uFillTx/>
              <a:latin typeface="AvenirNext LT Pro Regular"/>
              <a:ea typeface="+mn-ea"/>
              <a:cs typeface="Times New Roman" pitchFamily="18"/>
            </a:rPr>
            <a:t>Susitariama dėl pokalbio</a:t>
          </a:r>
          <a:endParaRPr lang="lt-LT" sz="1400" kern="1200" dirty="0">
            <a:solidFill>
              <a:schemeClr val="tx1"/>
            </a:solidFill>
            <a:latin typeface="AvenirNext LT Pro Regular"/>
            <a:ea typeface="+mn-ea"/>
            <a:cs typeface="+mn-cs"/>
          </a:endParaRPr>
        </a:p>
      </dsp:txBody>
      <dsp:txXfrm>
        <a:off x="1168510" y="555434"/>
        <a:ext cx="2065125" cy="732275"/>
      </dsp:txXfrm>
    </dsp:sp>
    <dsp:sp modelId="{041CD421-C400-4815-974C-3A136921DFD0}">
      <dsp:nvSpPr>
        <dsp:cNvPr id="0" name=""/>
        <dsp:cNvSpPr/>
      </dsp:nvSpPr>
      <dsp:spPr>
        <a:xfrm>
          <a:off x="818409" y="433969"/>
          <a:ext cx="4631239" cy="4631239"/>
        </a:xfrm>
        <a:custGeom>
          <a:avLst/>
          <a:gdLst/>
          <a:ahLst/>
          <a:cxnLst/>
          <a:rect l="0" t="0" r="0" b="0"/>
          <a:pathLst>
            <a:path>
              <a:moveTo>
                <a:pt x="1903019" y="37055"/>
              </a:moveTo>
              <a:arcTo wR="2315619" hR="2315619" stAng="15584169" swAng="9150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FA648-2B4F-4033-86CD-C8A729D9AAF2}">
      <dsp:nvSpPr>
        <dsp:cNvPr id="0" name=""/>
        <dsp:cNvSpPr/>
      </dsp:nvSpPr>
      <dsp:spPr>
        <a:xfrm rot="16200000">
          <a:off x="759" y="295635"/>
          <a:ext cx="4322604" cy="43226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>
              <a:solidFill>
                <a:schemeClr val="tx1"/>
              </a:solidFill>
              <a:latin typeface="+mn-lt"/>
            </a:rPr>
            <a:t>Suteikti grįžtamąjį ryšį apie įstaigos vadovo turimas kompetencijas, reikalingas sėkmingai įstaigos veiklai.</a:t>
          </a:r>
          <a:endParaRPr lang="lt-LT" sz="2400" kern="1200" dirty="0">
            <a:solidFill>
              <a:schemeClr val="tx1"/>
            </a:solidFill>
          </a:endParaRPr>
        </a:p>
      </dsp:txBody>
      <dsp:txXfrm rot="5400000">
        <a:off x="759" y="1376286"/>
        <a:ext cx="3566148" cy="2161302"/>
      </dsp:txXfrm>
    </dsp:sp>
    <dsp:sp modelId="{BE7BD0B1-D8D5-4619-AB52-D3B85776D9D3}">
      <dsp:nvSpPr>
        <dsp:cNvPr id="0" name=""/>
        <dsp:cNvSpPr/>
      </dsp:nvSpPr>
      <dsp:spPr>
        <a:xfrm rot="5400000">
          <a:off x="4551071" y="307037"/>
          <a:ext cx="4322604" cy="43226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6059134"/>
                <a:satOff val="36540"/>
                <a:lumOff val="-22155"/>
                <a:alphaOff val="0"/>
                <a:shade val="51000"/>
                <a:satMod val="130000"/>
              </a:schemeClr>
            </a:gs>
            <a:gs pos="80000">
              <a:schemeClr val="accent3">
                <a:hueOff val="6059134"/>
                <a:satOff val="36540"/>
                <a:lumOff val="-22155"/>
                <a:alphaOff val="0"/>
                <a:shade val="93000"/>
                <a:satMod val="130000"/>
              </a:schemeClr>
            </a:gs>
            <a:gs pos="100000">
              <a:schemeClr val="accent3">
                <a:hueOff val="6059134"/>
                <a:satOff val="36540"/>
                <a:lumOff val="-221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>
              <a:solidFill>
                <a:schemeClr val="tx1"/>
              </a:solidFill>
              <a:latin typeface="+mn-lt"/>
            </a:rPr>
            <a:t>Kvalifikacijos tobulinimo poreikiui nustatyti.</a:t>
          </a:r>
          <a:endParaRPr lang="lt-LT" sz="2400" kern="1200" dirty="0">
            <a:solidFill>
              <a:schemeClr val="tx1"/>
            </a:solidFill>
          </a:endParaRPr>
        </a:p>
      </dsp:txBody>
      <dsp:txXfrm rot="-5400000">
        <a:off x="5307527" y="1387688"/>
        <a:ext cx="3566148" cy="2161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13A5C-9C64-4A8C-A6BC-FC3EE149AEA9}">
      <dsp:nvSpPr>
        <dsp:cNvPr id="0" name=""/>
        <dsp:cNvSpPr/>
      </dsp:nvSpPr>
      <dsp:spPr>
        <a:xfrm>
          <a:off x="4015933" y="1821589"/>
          <a:ext cx="1298401" cy="1298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Įstaigos vadovas </a:t>
          </a:r>
        </a:p>
      </dsp:txBody>
      <dsp:txXfrm>
        <a:off x="4206079" y="2011735"/>
        <a:ext cx="918109" cy="918109"/>
      </dsp:txXfrm>
    </dsp:sp>
    <dsp:sp modelId="{1867740F-B767-4DE8-93F0-78A0837A7BCD}">
      <dsp:nvSpPr>
        <dsp:cNvPr id="0" name=""/>
        <dsp:cNvSpPr/>
      </dsp:nvSpPr>
      <dsp:spPr>
        <a:xfrm rot="16200000">
          <a:off x="4527056" y="1348153"/>
          <a:ext cx="276155" cy="441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>
        <a:off x="4568479" y="1477867"/>
        <a:ext cx="193309" cy="264874"/>
      </dsp:txXfrm>
    </dsp:sp>
    <dsp:sp modelId="{57504EDE-BF90-4791-95E3-EE5263D36599}">
      <dsp:nvSpPr>
        <dsp:cNvPr id="0" name=""/>
        <dsp:cNvSpPr/>
      </dsp:nvSpPr>
      <dsp:spPr>
        <a:xfrm>
          <a:off x="4015933" y="2140"/>
          <a:ext cx="1298401" cy="12984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Jo tiesioginis vadovas </a:t>
          </a:r>
        </a:p>
      </dsp:txBody>
      <dsp:txXfrm>
        <a:off x="4206079" y="192286"/>
        <a:ext cx="918109" cy="918109"/>
      </dsp:txXfrm>
    </dsp:sp>
    <dsp:sp modelId="{12711621-8033-4865-A5B7-E4478CFC0013}">
      <dsp:nvSpPr>
        <dsp:cNvPr id="0" name=""/>
        <dsp:cNvSpPr/>
      </dsp:nvSpPr>
      <dsp:spPr>
        <a:xfrm>
          <a:off x="5428965" y="2250062"/>
          <a:ext cx="276155" cy="441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>
        <a:off x="5428965" y="2338353"/>
        <a:ext cx="193309" cy="264874"/>
      </dsp:txXfrm>
    </dsp:sp>
    <dsp:sp modelId="{5D79E15C-FA53-491D-9FC0-A5AE740494E3}">
      <dsp:nvSpPr>
        <dsp:cNvPr id="0" name=""/>
        <dsp:cNvSpPr/>
      </dsp:nvSpPr>
      <dsp:spPr>
        <a:xfrm>
          <a:off x="5835382" y="1821589"/>
          <a:ext cx="1298401" cy="12984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Pavaldūs asmenys </a:t>
          </a:r>
        </a:p>
      </dsp:txBody>
      <dsp:txXfrm>
        <a:off x="6025528" y="2011735"/>
        <a:ext cx="918109" cy="918109"/>
      </dsp:txXfrm>
    </dsp:sp>
    <dsp:sp modelId="{8EDF8CA4-2500-433B-A789-6919DB064F4D}">
      <dsp:nvSpPr>
        <dsp:cNvPr id="0" name=""/>
        <dsp:cNvSpPr/>
      </dsp:nvSpPr>
      <dsp:spPr>
        <a:xfrm rot="5400000">
          <a:off x="4527056" y="3151971"/>
          <a:ext cx="276155" cy="441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>
        <a:off x="4568479" y="3198839"/>
        <a:ext cx="193309" cy="264874"/>
      </dsp:txXfrm>
    </dsp:sp>
    <dsp:sp modelId="{70073BBC-BD79-42E6-B4C4-39BF95342615}">
      <dsp:nvSpPr>
        <dsp:cNvPr id="0" name=""/>
        <dsp:cNvSpPr/>
      </dsp:nvSpPr>
      <dsp:spPr>
        <a:xfrm>
          <a:off x="4015933" y="3641039"/>
          <a:ext cx="1298401" cy="12984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Kolegos </a:t>
          </a:r>
        </a:p>
      </dsp:txBody>
      <dsp:txXfrm>
        <a:off x="4206079" y="3831185"/>
        <a:ext cx="918109" cy="918109"/>
      </dsp:txXfrm>
    </dsp:sp>
    <dsp:sp modelId="{1678C9EB-BF2F-45D8-8933-341B1CE246DC}">
      <dsp:nvSpPr>
        <dsp:cNvPr id="0" name=""/>
        <dsp:cNvSpPr/>
      </dsp:nvSpPr>
      <dsp:spPr>
        <a:xfrm rot="10800000">
          <a:off x="3625147" y="2250062"/>
          <a:ext cx="276155" cy="441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 rot="10800000">
        <a:off x="3707993" y="2338353"/>
        <a:ext cx="193309" cy="264874"/>
      </dsp:txXfrm>
    </dsp:sp>
    <dsp:sp modelId="{15AC0489-19D1-422F-A6BD-339B75C8EFD3}">
      <dsp:nvSpPr>
        <dsp:cNvPr id="0" name=""/>
        <dsp:cNvSpPr/>
      </dsp:nvSpPr>
      <dsp:spPr>
        <a:xfrm>
          <a:off x="2196483" y="1821589"/>
          <a:ext cx="1298401" cy="12984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Pats įstaigos vadovas </a:t>
          </a:r>
        </a:p>
      </dsp:txBody>
      <dsp:txXfrm>
        <a:off x="2386629" y="2011735"/>
        <a:ext cx="918109" cy="918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88F21-EEA8-4A5A-911F-75879C843390}">
      <dsp:nvSpPr>
        <dsp:cNvPr id="0" name=""/>
        <dsp:cNvSpPr/>
      </dsp:nvSpPr>
      <dsp:spPr>
        <a:xfrm>
          <a:off x="2829" y="218979"/>
          <a:ext cx="2758471" cy="460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Labai gerai</a:t>
          </a:r>
        </a:p>
      </dsp:txBody>
      <dsp:txXfrm>
        <a:off x="2829" y="218979"/>
        <a:ext cx="2758471" cy="460800"/>
      </dsp:txXfrm>
    </dsp:sp>
    <dsp:sp modelId="{B75C5948-AFB3-4BF5-BD0E-83871D9D06F6}">
      <dsp:nvSpPr>
        <dsp:cNvPr id="0" name=""/>
        <dsp:cNvSpPr/>
      </dsp:nvSpPr>
      <dsp:spPr>
        <a:xfrm>
          <a:off x="2829" y="679779"/>
          <a:ext cx="2758471" cy="3864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/>
            <a:t>Nustatyti didesnę pareiginę algą (taikant 0,5-1,5 didesnį pareiginės algos  koeficientą)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/>
            <a:t>Perkelti į aukštesnes karjeros v. t. pareigas </a:t>
          </a:r>
          <a:r>
            <a:rPr lang="en-US" sz="1600" kern="1200" dirty="0"/>
            <a:t>*</a:t>
          </a:r>
          <a:endParaRPr lang="lt-L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/>
            <a:t>Taikyti skatinimo priemonę: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i="1" kern="1200" dirty="0"/>
            <a:t>padėka,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i="1" kern="1200" dirty="0"/>
            <a:t>vardinė dovana,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i="1" kern="1200" dirty="0"/>
            <a:t>nuo 1 iki 2 pareiginių algų dydžio piniginė išmoka,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i="1" kern="1200" dirty="0"/>
            <a:t>iki 5 mokamų poilsio dienų,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i="1" kern="1200" dirty="0"/>
            <a:t>kvalifikacijos tobulinimo finansavimas</a:t>
          </a:r>
        </a:p>
      </dsp:txBody>
      <dsp:txXfrm>
        <a:off x="2829" y="679779"/>
        <a:ext cx="2758471" cy="3864960"/>
      </dsp:txXfrm>
    </dsp:sp>
    <dsp:sp modelId="{90B1AF01-0AC5-4BED-B7FD-AA6FC9DF740D}">
      <dsp:nvSpPr>
        <dsp:cNvPr id="0" name=""/>
        <dsp:cNvSpPr/>
      </dsp:nvSpPr>
      <dsp:spPr>
        <a:xfrm>
          <a:off x="3147486" y="218979"/>
          <a:ext cx="2758471" cy="460800"/>
        </a:xfrm>
        <a:prstGeom prst="rect">
          <a:avLst/>
        </a:prstGeom>
        <a:gradFill rotWithShape="0">
          <a:gsLst>
            <a:gs pos="0">
              <a:schemeClr val="accent4">
                <a:hueOff val="610539"/>
                <a:satOff val="-23261"/>
                <a:lumOff val="11568"/>
                <a:alphaOff val="0"/>
                <a:shade val="51000"/>
                <a:satMod val="130000"/>
              </a:schemeClr>
            </a:gs>
            <a:gs pos="80000">
              <a:schemeClr val="accent4">
                <a:hueOff val="610539"/>
                <a:satOff val="-23261"/>
                <a:lumOff val="11568"/>
                <a:alphaOff val="0"/>
                <a:shade val="93000"/>
                <a:satMod val="130000"/>
              </a:schemeClr>
            </a:gs>
            <a:gs pos="100000">
              <a:schemeClr val="accent4">
                <a:hueOff val="610539"/>
                <a:satOff val="-23261"/>
                <a:lumOff val="115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610539"/>
              <a:satOff val="-23261"/>
              <a:lumOff val="1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Gerai </a:t>
          </a:r>
        </a:p>
      </dsp:txBody>
      <dsp:txXfrm>
        <a:off x="3147486" y="218979"/>
        <a:ext cx="2758471" cy="460800"/>
      </dsp:txXfrm>
    </dsp:sp>
    <dsp:sp modelId="{863F4DD4-C375-40C6-A573-AAE836786EC8}">
      <dsp:nvSpPr>
        <dsp:cNvPr id="0" name=""/>
        <dsp:cNvSpPr/>
      </dsp:nvSpPr>
      <dsp:spPr>
        <a:xfrm>
          <a:off x="3133666" y="689094"/>
          <a:ext cx="2758471" cy="3864960"/>
        </a:xfrm>
        <a:prstGeom prst="rect">
          <a:avLst/>
        </a:prstGeom>
        <a:solidFill>
          <a:schemeClr val="accent4">
            <a:tint val="40000"/>
            <a:alpha val="90000"/>
            <a:hueOff val="1023554"/>
            <a:satOff val="8936"/>
            <a:lumOff val="166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23554"/>
              <a:satOff val="8936"/>
              <a:lumOff val="16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/>
            <a:t>Siūlymai neteikiami ir teisinė padėtis nesikeičia </a:t>
          </a:r>
        </a:p>
      </dsp:txBody>
      <dsp:txXfrm>
        <a:off x="3133666" y="689094"/>
        <a:ext cx="2758471" cy="3864960"/>
      </dsp:txXfrm>
    </dsp:sp>
    <dsp:sp modelId="{F5265914-E2A9-4866-87B4-7A65926B2DC9}">
      <dsp:nvSpPr>
        <dsp:cNvPr id="0" name=""/>
        <dsp:cNvSpPr/>
      </dsp:nvSpPr>
      <dsp:spPr>
        <a:xfrm>
          <a:off x="6292144" y="218979"/>
          <a:ext cx="2758471" cy="460800"/>
        </a:xfrm>
        <a:prstGeom prst="rect">
          <a:avLst/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shade val="51000"/>
                <a:satMod val="130000"/>
              </a:schemeClr>
            </a:gs>
            <a:gs pos="80000">
              <a:schemeClr val="accent4">
                <a:hueOff val="1221077"/>
                <a:satOff val="-46523"/>
                <a:lumOff val="23135"/>
                <a:alphaOff val="0"/>
                <a:shade val="93000"/>
                <a:satMod val="130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Nepatenkinamai </a:t>
          </a:r>
        </a:p>
      </dsp:txBody>
      <dsp:txXfrm>
        <a:off x="6292144" y="218979"/>
        <a:ext cx="2758471" cy="460800"/>
      </dsp:txXfrm>
    </dsp:sp>
    <dsp:sp modelId="{2F5E7BBF-F652-482D-A056-1FC73B2AC44E}">
      <dsp:nvSpPr>
        <dsp:cNvPr id="0" name=""/>
        <dsp:cNvSpPr/>
      </dsp:nvSpPr>
      <dsp:spPr>
        <a:xfrm>
          <a:off x="6292144" y="679779"/>
          <a:ext cx="2758471" cy="3864960"/>
        </a:xfrm>
        <a:prstGeom prst="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/>
            <a:t>Nustatyti mažesnę pareiginę algą, taikant 0,5 mažesnį koeficientą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/>
            <a:t>Perkelti į žemesnes</a:t>
          </a:r>
          <a:r>
            <a:rPr lang="en-US" sz="1600" kern="1200" dirty="0"/>
            <a:t>*</a:t>
          </a:r>
          <a:r>
            <a:rPr lang="lt-LT" sz="1600" kern="1200" dirty="0"/>
            <a:t> pareigas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/>
            <a:t>Atleisti iš pareigų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b="0" i="0" kern="1200" dirty="0"/>
            <a:t>Atleisti  iš pareigų, pasibaigus jo tarnybinės veiklos gerinimo plano laikotarpiui valstybės tarnautojo tarnybinę veiklą neeilinio vertinimo metu įvertinus nepatenkinamai.</a:t>
          </a:r>
          <a:endParaRPr lang="lt-LT" sz="1600" kern="1200" dirty="0"/>
        </a:p>
      </dsp:txBody>
      <dsp:txXfrm>
        <a:off x="6292144" y="679779"/>
        <a:ext cx="2758471" cy="386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8A43E-7FA2-4321-B9D3-BE316C8F8867}" type="datetimeFigureOut">
              <a:rPr lang="lt-LT" smtClean="0"/>
              <a:t>2021-01-05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70FD-2F7B-46A0-A12B-6715EE11C18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878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0" i="0" u="none" strike="noStrike" cap="none" spc="0" baseline="0" dirty="0">
                <a:solidFill>
                  <a:schemeClr val="tx1"/>
                </a:solidFill>
                <a:uFillTx/>
                <a:latin typeface="AvenirNext LT Pro Regular"/>
                <a:ea typeface="+mn-ea"/>
                <a:cs typeface="Times New Roman" pitchFamily="18"/>
              </a:rPr>
              <a:t>6. Susitariama dėl pokalbio</a:t>
            </a:r>
            <a:endParaRPr lang="lt-LT" sz="1200" dirty="0">
              <a:solidFill>
                <a:schemeClr val="tx1"/>
              </a:solidFill>
              <a:latin typeface="AvenirNext LT Pro Regular"/>
              <a:ea typeface="+mn-ea"/>
              <a:cs typeface="+mn-cs"/>
            </a:endParaRP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070FD-2F7B-46A0-A12B-6715EE11C182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446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7FD844C-FD24-452A-96CD-A752BAE27F24}" type="slidenum">
              <a:rPr lang="lt-LT" altLang="lt-LT" smtClean="0">
                <a:latin typeface="Arial" panose="020B0604020202020204" pitchFamily="34" charset="0"/>
              </a:rPr>
              <a:pPr/>
              <a:t>9</a:t>
            </a:fld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6CBE2C4-05AE-4D8F-AD6E-3A5E8DFF637A}" type="slidenum">
              <a:rPr lang="en-US" altLang="lt-LT" smtClean="0">
                <a:latin typeface="Arial" panose="020B0604020202020204" pitchFamily="34" charset="0"/>
              </a:rPr>
              <a:pPr/>
              <a:t>10</a:t>
            </a:fld>
            <a:endParaRPr lang="en-US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4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70FD-2F7B-46A0-A12B-6715EE11C182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056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70FD-2F7B-46A0-A12B-6715EE11C182}" type="slidenum">
              <a:rPr lang="lt-LT" smtClean="0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575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70FD-2F7B-46A0-A12B-6715EE11C182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775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76413" y="6021388"/>
            <a:ext cx="8639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009ADA"/>
                </a:solidFill>
                <a:latin typeface="AvenirNext LT Pro Bold" pitchFamily="34" charset="-7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spc="300" dirty="0">
                <a:solidFill>
                  <a:schemeClr val="bg1"/>
                </a:solidFill>
                <a:latin typeface="AvenirNext LT Pro Regular" pitchFamily="34" charset="-70"/>
              </a:rPr>
              <a:t>2016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33375"/>
            <a:ext cx="1946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204863"/>
            <a:ext cx="8640960" cy="1224136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rgbClr val="009ADA"/>
                </a:solidFill>
                <a:latin typeface="AvenirNext LT Pro Regular" pitchFamily="34" charset="-7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640960" cy="18722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9ADA"/>
                </a:solidFill>
                <a:latin typeface="AvenirNext LT Pro Regular" pitchFamily="34" charset="-7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334963" y="6021388"/>
            <a:ext cx="432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spc="300" dirty="0">
                <a:solidFill>
                  <a:schemeClr val="bg1"/>
                </a:solidFill>
                <a:latin typeface="AvenirNext LT Pro Regular" pitchFamily="34" charset="-70"/>
              </a:rPr>
              <a:t>www.vtd.lt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389813" y="6032500"/>
            <a:ext cx="43195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A857E92-9E60-4610-9A2C-3F332145BA22}" type="slidenum">
              <a:rPr lang="en-US" altLang="lt-LT" sz="1600" smtClean="0">
                <a:solidFill>
                  <a:schemeClr val="bg1"/>
                </a:solidFill>
                <a:latin typeface="AvenirNext LT Pro Regular" pitchFamily="34" charset="-7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lt-LT" sz="1600">
              <a:solidFill>
                <a:schemeClr val="bg1"/>
              </a:solidFill>
              <a:latin typeface="AvenirNext LT Pro Regular" pitchFamily="34" charset="-7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0350"/>
            <a:ext cx="15367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7541" y="404664"/>
            <a:ext cx="9505056" cy="792088"/>
          </a:xfrm>
        </p:spPr>
        <p:txBody>
          <a:bodyPr anchor="t">
            <a:normAutofit/>
          </a:bodyPr>
          <a:lstStyle>
            <a:lvl1pPr algn="l">
              <a:defRPr sz="3300" b="0">
                <a:solidFill>
                  <a:srgbClr val="009ADA"/>
                </a:solidFill>
                <a:latin typeface="AvenirNext LT Pro Regular" pitchFamily="34" charset="-7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1412777"/>
            <a:ext cx="9505056" cy="81827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9ADA"/>
                </a:solidFill>
                <a:latin typeface="AvenirNext LT Pro Regular" pitchFamily="34" charset="-7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0" y="6021388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009ADA"/>
                </a:solidFill>
                <a:latin typeface="AvenirNext LT Pro Bold" pitchFamily="34" charset="-7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spc="300" dirty="0">
                <a:solidFill>
                  <a:schemeClr val="bg1"/>
                </a:solidFill>
                <a:latin typeface="AvenirNext LT Pro Regular" pitchFamily="34" charset="-70"/>
              </a:rPr>
              <a:t>2016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2643188"/>
            <a:ext cx="1946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692696"/>
            <a:ext cx="8640960" cy="1224136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rgbClr val="009ADA"/>
                </a:solidFill>
                <a:latin typeface="AvenirNext LT Pro Regular" pitchFamily="34" charset="-7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76413" y="6021388"/>
            <a:ext cx="8639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009ADA"/>
                </a:solidFill>
                <a:latin typeface="AvenirNext LT Pro Bold" pitchFamily="34" charset="-7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spc="300" dirty="0">
                <a:solidFill>
                  <a:schemeClr val="bg1"/>
                </a:solidFill>
                <a:latin typeface="AvenirNext LT Pro Regular" pitchFamily="34" charset="-70"/>
              </a:rPr>
              <a:t>2016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33375"/>
            <a:ext cx="1946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204863"/>
            <a:ext cx="8640960" cy="1224136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rgbClr val="009ADA"/>
                </a:solidFill>
                <a:latin typeface="AvenirNext LT Pro Regular" pitchFamily="34" charset="-7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640960" cy="18722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9ADA"/>
                </a:solidFill>
                <a:latin typeface="AvenirNext LT Pro Regular" pitchFamily="34" charset="-7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8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334963" y="6021388"/>
            <a:ext cx="432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spc="300" dirty="0">
                <a:solidFill>
                  <a:schemeClr val="bg1"/>
                </a:solidFill>
                <a:latin typeface="AvenirNext LT Pro Regular" pitchFamily="34" charset="-70"/>
              </a:rPr>
              <a:t>www.vtd.lt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389813" y="6032500"/>
            <a:ext cx="43195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AAC6EC3-FDFE-41B9-8747-0A5C66824769}" type="slidenum">
              <a:rPr lang="en-US" altLang="lt-LT" sz="1600" smtClean="0">
                <a:solidFill>
                  <a:schemeClr val="bg1"/>
                </a:solidFill>
                <a:latin typeface="AvenirNext LT Pro Regular" pitchFamily="34" charset="-7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lt-LT" sz="1600">
              <a:solidFill>
                <a:schemeClr val="bg1"/>
              </a:solidFill>
              <a:latin typeface="AvenirNext LT Pro Regular" pitchFamily="34" charset="-7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0350"/>
            <a:ext cx="15367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7541" y="404664"/>
            <a:ext cx="9505056" cy="792088"/>
          </a:xfrm>
        </p:spPr>
        <p:txBody>
          <a:bodyPr anchor="t">
            <a:normAutofit/>
          </a:bodyPr>
          <a:lstStyle>
            <a:lvl1pPr algn="l">
              <a:defRPr sz="3300" b="0">
                <a:solidFill>
                  <a:srgbClr val="009ADA"/>
                </a:solidFill>
                <a:latin typeface="AvenirNext LT Pro Regular" pitchFamily="34" charset="-7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1412777"/>
            <a:ext cx="9505056" cy="81827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9ADA"/>
                </a:solidFill>
                <a:latin typeface="AvenirNext LT Pro Regular" pitchFamily="34" charset="-7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8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0" y="6021388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009ADA"/>
                </a:solidFill>
                <a:latin typeface="AvenirNext LT Pro Bold" pitchFamily="34" charset="-7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spc="300" dirty="0">
                <a:solidFill>
                  <a:schemeClr val="bg1"/>
                </a:solidFill>
                <a:latin typeface="AvenirNext LT Pro Regular" pitchFamily="34" charset="-70"/>
              </a:rPr>
              <a:t>2016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2643188"/>
            <a:ext cx="1946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692696"/>
            <a:ext cx="8640960" cy="1224136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rgbClr val="009ADA"/>
                </a:solidFill>
                <a:latin typeface="AvenirNext LT Pro Regular" pitchFamily="34" charset="-7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7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4D5F-2012-4AB8-9780-CF3B2CED6F03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445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Verdana"/>
                <a:cs typeface="+mn-cs"/>
              </a:defRPr>
            </a:lvl1pPr>
          </a:lstStyle>
          <a:p>
            <a:fld id="{DD6EBCEA-5E6A-477E-A03F-D94830B46428}" type="datetimeFigureOut">
              <a:rPr lang="lt-LT" smtClean="0"/>
              <a:t>2021-01-05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Verdana"/>
                <a:cs typeface="+mn-cs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F8623CB2-2FB2-4EDA-AD87-271C32D0B5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77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19" y="2514600"/>
            <a:ext cx="8640960" cy="1959428"/>
          </a:xfrm>
        </p:spPr>
        <p:txBody>
          <a:bodyPr/>
          <a:lstStyle/>
          <a:p>
            <a:r>
              <a:rPr lang="lt-LT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Kasmetinis tarnybinės veiklos </a:t>
            </a:r>
            <a:br>
              <a:rPr lang="lt-LT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lt-LT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vertinimas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4825" y="6380480"/>
            <a:ext cx="1622348" cy="29233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2020</a:t>
            </a: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6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66708"/>
              </p:ext>
            </p:extLst>
          </p:nvPr>
        </p:nvGraphicFramePr>
        <p:xfrm>
          <a:off x="162560" y="0"/>
          <a:ext cx="11734799" cy="677616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1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50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50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84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262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Valstybės tarnautojų pareigybių lygmenys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PRIVALOMOS KOMPETENCIJOS IR JŲ PAKANKAMI LYGIAI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63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Bendrosios kompetencijos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Vadybinės ir lyderystės kompetencijos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Specifinės kompetencijos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Profesinės kompetencijos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98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4130" algn="just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Vertės visuomenei kūrimas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 algn="just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Organizuotumas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Patikimumas ir </a:t>
                      </a:r>
                      <a:br>
                        <a:rPr lang="lt-LT" sz="1000" dirty="0">
                          <a:effectLst/>
                        </a:rPr>
                      </a:br>
                      <a:r>
                        <a:rPr lang="lt-LT" sz="1000" dirty="0">
                          <a:effectLst/>
                        </a:rPr>
                        <a:t>atsakingumas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 algn="just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Analizė ir pagrindimas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 algn="just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Komunikacija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Strateginis požiūris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Veiklos valdymas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Lyderystė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Specifinė kompetencija </a:t>
                      </a:r>
                      <a:br>
                        <a:rPr lang="lt-LT" sz="1000" dirty="0">
                          <a:effectLst/>
                        </a:rPr>
                      </a:b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tc>
                  <a:txBody>
                    <a:bodyPr/>
                    <a:lstStyle/>
                    <a:p>
                      <a:pPr indent="24130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Profesinė kompetencija </a:t>
                      </a:r>
                      <a:br>
                        <a:rPr lang="lt-LT" sz="1000" dirty="0">
                          <a:effectLst/>
                        </a:rPr>
                      </a:br>
                      <a:br>
                        <a:rPr lang="lt-LT" sz="1000" dirty="0">
                          <a:effectLst/>
                        </a:rPr>
                      </a:b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vert="vert27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I lygmuo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(įstaigos vadovas)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II lygmuo (įstaigos vadovo pavaduotojas)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III lygmuo (departamento (valdybos, grupės) vadovas)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4/5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IV lygmuo (vyriausiasis patarėjas)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4/5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4/5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 lygmuo (skyriaus (biuro, tarnybos) vadovas)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3/4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4/5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 lygmuo (vyresnysis patarėjas)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4/5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VII lygmuo (poskyrio vadovas (vedėjo pavaduotojas)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3/4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3/4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1/2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4/5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VIII lygmuo (patarėjas)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4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4/5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1/2*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2*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5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IX lygmuo (vyriausiasis specialistas)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3/4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3/4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–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–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–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7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X lygmuo (vyresnysis specialistas)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effectLst/>
                        </a:rPr>
                        <a:t>XI lygmuo (specialistas)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2/3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2/3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72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42141" y="78301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Kompetencijos</a:t>
            </a:r>
            <a:r>
              <a:rPr lang="lt-LT" sz="44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BE144-949B-4141-B33D-1AA15AD2CA30}"/>
              </a:ext>
            </a:extLst>
          </p:cNvPr>
          <p:cNvSpPr txBox="1"/>
          <p:nvPr/>
        </p:nvSpPr>
        <p:spPr>
          <a:xfrm>
            <a:off x="1578428" y="474345"/>
            <a:ext cx="1001485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Tiesioginis vadovas valstybės tarnautojo </a:t>
            </a:r>
            <a:r>
              <a:rPr lang="lt-LT" sz="1800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kvalifikaciją vertina</a:t>
            </a:r>
            <a:r>
              <a:rPr lang="lt-LT" sz="1800" b="1" dirty="0"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Aft>
                <a:spcPts val="0"/>
              </a:spcAft>
              <a:defRPr/>
            </a:pPr>
            <a:endParaRPr lang="lt-LT" sz="1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pagal </a:t>
            </a:r>
            <a:r>
              <a:rPr lang="lt-LT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kvalifikacijos vertinimo kriterijus </a:t>
            </a: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(Motyvuoto siūlymo IV skyrius I skirsnis);</a:t>
            </a:r>
          </a:p>
          <a:p>
            <a:pPr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pagal</a:t>
            </a:r>
            <a:r>
              <a:rPr lang="lt-LT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pareigybės aprašyme </a:t>
            </a:r>
            <a:r>
              <a:rPr lang="lt-LT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nustatytas kompetencijas.</a:t>
            </a:r>
            <a:endParaRPr lang="lt-LT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r>
              <a:rPr lang="lt-LT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arjeros ir pakaitinio valstybės tarnautojų – </a:t>
            </a:r>
            <a:r>
              <a:rPr lang="lt-LT" dirty="0">
                <a:solidFill>
                  <a:srgbClr val="000000"/>
                </a:solidFill>
                <a:cs typeface="Times New Roman" panose="02020603050405020304" pitchFamily="18" charset="0"/>
              </a:rPr>
              <a:t>užpildoma Aprašo 3 priedo forma, kurioje  </a:t>
            </a: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įvertinamas kiekvienos kompetencijos kiekvienas indikatorius balais nuo 0 iki 3, vadovaudamasis kompetencijos aprašymu (indikatoriais ir jų vertinimo skalėje nuo 0 iki 3 pateiktais elgesio aprašymais). </a:t>
            </a:r>
          </a:p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r>
              <a:rPr lang="lt-LT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Kompetencijos lygis nustatomas </a:t>
            </a: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atsižvelgiant į Valstybės tarnautojų pareigybių aprašymo ir vertinimo metodikos 5 priedą. </a:t>
            </a:r>
          </a:p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r>
              <a:rPr lang="lt-LT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Kompetencijų vertinimo rezultatas į bendrą tarnybinės veiklos vertinimo balą nėra įskaičiuojamas</a:t>
            </a:r>
            <a:r>
              <a:rPr lang="lt-LT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ir naudojamas tik karjeros valstybės tarnautojo ir pakaitinio valstybės tarnautojo kvalifikacijos tobulinimo poreikiui nustatyti. </a:t>
            </a:r>
          </a:p>
        </p:txBody>
      </p:sp>
    </p:spTree>
    <p:extLst>
      <p:ext uri="{BB962C8B-B14F-4D97-AF65-F5344CB8AC3E}">
        <p14:creationId xmlns:p14="http://schemas.microsoft.com/office/powerpoint/2010/main" val="74912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357" y="841023"/>
            <a:ext cx="6944643" cy="5175953"/>
          </a:xfrm>
          <a:prstGeom prst="rect">
            <a:avLst/>
          </a:prstGeom>
        </p:spPr>
      </p:pic>
      <p:sp>
        <p:nvSpPr>
          <p:cNvPr id="4" name="Pavadinimas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625601" y="-76200"/>
            <a:ext cx="10566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t-LT" altLang="en-US" sz="2800" b="1" dirty="0">
                <a:solidFill>
                  <a:srgbClr val="4B8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Kompetencijos lygį atitinkančių indikatorių vertinimo balais reikšmių lentelė</a:t>
            </a:r>
            <a:endParaRPr lang="lt-LT" altLang="en-US" sz="2800" dirty="0">
              <a:solidFill>
                <a:srgbClr val="4B86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4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1" y="173436"/>
            <a:ext cx="9505056" cy="792088"/>
          </a:xfrm>
        </p:spPr>
        <p:txBody>
          <a:bodyPr/>
          <a:lstStyle/>
          <a:p>
            <a:pPr algn="ctr"/>
            <a:r>
              <a:rPr lang="lt-LT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BE144-949B-4141-B33D-1AA15AD2CA30}"/>
              </a:ext>
            </a:extLst>
          </p:cNvPr>
          <p:cNvSpPr txBox="1"/>
          <p:nvPr/>
        </p:nvSpPr>
        <p:spPr>
          <a:xfrm>
            <a:off x="4528456" y="485231"/>
            <a:ext cx="10014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ED2BE86-959A-4583-AAE9-32E8F5B4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3436"/>
            <a:ext cx="10017760" cy="59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1" y="173436"/>
            <a:ext cx="9505056" cy="792088"/>
          </a:xfrm>
        </p:spPr>
        <p:txBody>
          <a:bodyPr/>
          <a:lstStyle/>
          <a:p>
            <a:pPr algn="ctr"/>
            <a:r>
              <a:rPr lang="lt-LT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BE144-949B-4141-B33D-1AA15AD2CA30}"/>
              </a:ext>
            </a:extLst>
          </p:cNvPr>
          <p:cNvSpPr txBox="1"/>
          <p:nvPr/>
        </p:nvSpPr>
        <p:spPr>
          <a:xfrm>
            <a:off x="4528456" y="485231"/>
            <a:ext cx="10014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CE8BF7D-2DC9-4108-AEE3-7965FF27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1" y="173436"/>
            <a:ext cx="10165168" cy="61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8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1" y="173436"/>
            <a:ext cx="9505056" cy="792088"/>
          </a:xfrm>
        </p:spPr>
        <p:txBody>
          <a:bodyPr/>
          <a:lstStyle/>
          <a:p>
            <a:pPr algn="ctr"/>
            <a:r>
              <a:rPr lang="lt-LT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BE144-949B-4141-B33D-1AA15AD2CA30}"/>
              </a:ext>
            </a:extLst>
          </p:cNvPr>
          <p:cNvSpPr txBox="1"/>
          <p:nvPr/>
        </p:nvSpPr>
        <p:spPr>
          <a:xfrm>
            <a:off x="4528456" y="485231"/>
            <a:ext cx="10014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5E583EA-50FF-4428-9FE8-3F600D61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90" y="173436"/>
            <a:ext cx="9537065" cy="59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5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1" y="173436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laipsnių kompetencijų vertinimo tikslas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59" y="1681655"/>
            <a:ext cx="1564608" cy="1544021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/>
        </p:nvGraphicFramePr>
        <p:xfrm>
          <a:off x="2191863" y="1187670"/>
          <a:ext cx="8888248" cy="491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780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1" y="294595"/>
            <a:ext cx="95050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Kas dalyvauja 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laipsnių kompetencijų 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vertinime?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7424627"/>
              </p:ext>
            </p:extLst>
          </p:nvPr>
        </p:nvGraphicFramePr>
        <p:xfrm>
          <a:off x="2054935" y="1086683"/>
          <a:ext cx="9330268" cy="494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47463" y="3080421"/>
            <a:ext cx="2511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Ne mažiau kaip 6 mėn. kartu su įstaigos vadovu pareigas einantys v. t. ir darbuotojai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7800" y="5156200"/>
            <a:ext cx="3293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Nepavaldūs ir su įstaigos vykdomomis funkcijomis susiję kitų įstaigų vadovai, v. t. ir darbuotojai</a:t>
            </a:r>
          </a:p>
        </p:txBody>
      </p:sp>
    </p:spTree>
    <p:extLst>
      <p:ext uri="{BB962C8B-B14F-4D97-AF65-F5344CB8AC3E}">
        <p14:creationId xmlns:p14="http://schemas.microsoft.com/office/powerpoint/2010/main" val="168816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0" y="404664"/>
            <a:ext cx="9995859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laipsnių kompetencijų vertinimo procedūros terminai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967541" y="1412776"/>
            <a:ext cx="9995858" cy="441652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1"/>
                </a:solidFill>
                <a:latin typeface="+mn-lt"/>
              </a:rPr>
              <a:t>Iki lapkričio 1 d. </a:t>
            </a:r>
            <a:r>
              <a:rPr lang="lt-LT" dirty="0">
                <a:solidFill>
                  <a:schemeClr val="tx1"/>
                </a:solidFill>
                <a:latin typeface="+mn-lt"/>
              </a:rPr>
              <a:t>– įstaigos vadovas pateikia kolegų sąrašą iš 5-10 asmenų už įstaigos personalo valdymą atsakingam asmeniui.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6"/>
                </a:solidFill>
                <a:latin typeface="+mn-lt"/>
              </a:rPr>
              <a:t>Iki lapkričio 7 d. </a:t>
            </a:r>
            <a:r>
              <a:rPr lang="lt-LT" dirty="0">
                <a:solidFill>
                  <a:schemeClr val="tx1"/>
                </a:solidFill>
                <a:latin typeface="+mn-lt"/>
              </a:rPr>
              <a:t>– kolegų sąrašas suvedamas VATIS.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5"/>
                </a:solidFill>
                <a:latin typeface="+mn-lt"/>
              </a:rPr>
              <a:t>Iki lapkričio 30 d. </a:t>
            </a:r>
            <a:r>
              <a:rPr lang="lt-LT" dirty="0">
                <a:solidFill>
                  <a:schemeClr val="tx1"/>
                </a:solidFill>
                <a:latin typeface="+mn-lt"/>
              </a:rPr>
              <a:t>– vertintojai gauna pranešimą apie pradedamą vertinimą (inicijuoja už personalo valdymą atsakingas padalinys, asmuo ar centralizuotai personalo administravimo funkcijas atliekanti įstaiga).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/>
                </a:solidFill>
                <a:latin typeface="+mn-lt"/>
              </a:rPr>
              <a:t>Gruodžio 1- 31 d. </a:t>
            </a:r>
            <a:r>
              <a:rPr lang="lt-LT" dirty="0">
                <a:solidFill>
                  <a:schemeClr val="tx1"/>
                </a:solidFill>
                <a:latin typeface="+mn-lt"/>
              </a:rPr>
              <a:t>– vyksta įstaigos vadovo kompetencijų vertinimas VATIS.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+mn-lt"/>
              </a:rPr>
              <a:t>Iki vasario 20 d. </a:t>
            </a:r>
            <a:r>
              <a:rPr lang="lt-LT" dirty="0">
                <a:solidFill>
                  <a:schemeClr val="tx1"/>
                </a:solidFill>
                <a:latin typeface="+mn-lt"/>
              </a:rPr>
              <a:t>– tarnybinės veiklos vertinimo pokalbis, kurio metu aptariami kvalifikacijos vertinimo, tame tarpe ir 360 laipsnių kompetencijų vertinimo, rezultatai.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04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Rezultatai ir jų skaičiavimas 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967541" y="1412777"/>
            <a:ext cx="9505056" cy="324330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t-LT" sz="2400" dirty="0">
                <a:solidFill>
                  <a:schemeClr val="tx1"/>
                </a:solidFill>
                <a:latin typeface="+mn-lt"/>
              </a:rPr>
              <a:t>Kompetencijų vertinimo rezultatas į bendrą tarnybinės veiklos vertinimo balą nėra įskaičiuojamas ir naudojamas </a:t>
            </a:r>
            <a:r>
              <a:rPr lang="lt-LT" sz="2400" b="1" dirty="0">
                <a:solidFill>
                  <a:schemeClr val="tx1"/>
                </a:solidFill>
                <a:latin typeface="+mn-lt"/>
              </a:rPr>
              <a:t>tik kvalifikacijos tobulinimo poreikiui nustatyti </a:t>
            </a:r>
            <a:r>
              <a:rPr lang="lt-LT" sz="2400" dirty="0">
                <a:solidFill>
                  <a:schemeClr val="tx1"/>
                </a:solidFill>
                <a:latin typeface="+mn-lt"/>
              </a:rPr>
              <a:t>(t. y. nelemia pažeminimo, atleidimo, pareiginės algos padidinimo ir pan...).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sz="24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t-LT" sz="2400" dirty="0">
                <a:solidFill>
                  <a:schemeClr val="tx1"/>
                </a:solidFill>
                <a:latin typeface="+mn-lt"/>
              </a:rPr>
              <a:t>Įstaigos vadovo kompetencijų vertinime dalyvaujančių asmenų duomenys yra </a:t>
            </a:r>
            <a:r>
              <a:rPr lang="lt-LT" sz="2400" b="1" dirty="0">
                <a:solidFill>
                  <a:schemeClr val="tx1"/>
                </a:solidFill>
                <a:latin typeface="+mn-lt"/>
              </a:rPr>
              <a:t>anonimiški </a:t>
            </a:r>
            <a:r>
              <a:rPr lang="lt-LT" sz="2400" dirty="0">
                <a:solidFill>
                  <a:schemeClr val="tx1"/>
                </a:solidFill>
                <a:latin typeface="+mn-lt"/>
              </a:rPr>
              <a:t>(</a:t>
            </a:r>
            <a:r>
              <a:rPr lang="lt-LT" sz="2400" i="1" dirty="0">
                <a:solidFill>
                  <a:schemeClr val="tx1"/>
                </a:solidFill>
                <a:latin typeface="+mn-lt"/>
              </a:rPr>
              <a:t>j</a:t>
            </a:r>
            <a:r>
              <a:rPr lang="lt-LT" sz="2400" i="1" dirty="0">
                <a:solidFill>
                  <a:srgbClr val="000000"/>
                </a:solidFill>
                <a:latin typeface="+mn-lt"/>
              </a:rPr>
              <a:t>eigu įstaigoje yra &lt; nei 3 pavaldūs asmenys, jų ir kolegų grupės yra sujungiamos į bendrą įstaigos vadovui pavaldžių asmenų ir kolegų pareigybių sąrašą)</a:t>
            </a:r>
            <a:r>
              <a:rPr lang="lt-LT" sz="2400" i="1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lt-L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98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buClr>
                <a:schemeClr val="accent6"/>
              </a:buClr>
            </a:pP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Reglamentavimas </a:t>
            </a:r>
          </a:p>
        </p:txBody>
      </p:sp>
      <p:sp>
        <p:nvSpPr>
          <p:cNvPr id="4" name="Antrinis pavadinimas 3"/>
          <p:cNvSpPr>
            <a:spLocks noGrp="1"/>
          </p:cNvSpPr>
          <p:nvPr>
            <p:ph type="subTitle" idx="1"/>
          </p:nvPr>
        </p:nvSpPr>
        <p:spPr>
          <a:xfrm>
            <a:off x="1967541" y="1412777"/>
            <a:ext cx="9505056" cy="431651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lt-LT" altLang="lt-LT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Valstybės tarnautojų tarnybinės veiklos vertinimą reglamentuoja:</a:t>
            </a:r>
          </a:p>
          <a:p>
            <a:pPr eaLnBrk="1" hangingPunct="1">
              <a:lnSpc>
                <a:spcPct val="90000"/>
              </a:lnSpc>
            </a:pPr>
            <a:endParaRPr lang="lt-LT" altLang="lt-LT" sz="2400" b="1" dirty="0">
              <a:solidFill>
                <a:srgbClr val="0070C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lt-LT" altLang="lt-LT" sz="2400" b="1" dirty="0">
                <a:solidFill>
                  <a:schemeClr val="tx1"/>
                </a:solidFill>
                <a:latin typeface="+mn-lt"/>
              </a:rPr>
              <a:t>Valstybės tarnybos įstatymo </a:t>
            </a:r>
            <a:r>
              <a:rPr lang="lt-LT" altLang="lt-LT" sz="2400" dirty="0">
                <a:solidFill>
                  <a:schemeClr val="tx1"/>
                </a:solidFill>
                <a:latin typeface="+mn-lt"/>
              </a:rPr>
              <a:t>27 straipsnis;</a:t>
            </a:r>
            <a:endParaRPr lang="en-US" altLang="lt-LT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endParaRPr lang="en-US" altLang="lt-LT" sz="2400" dirty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lt-LT" altLang="lt-LT" sz="2400" b="1" dirty="0">
                <a:solidFill>
                  <a:schemeClr val="tx1"/>
                </a:solidFill>
                <a:latin typeface="+mn-lt"/>
              </a:rPr>
              <a:t>Valstybės tarnautojų tarnybinės veiklos vertinimo tvarkos aprašas</a:t>
            </a:r>
            <a:r>
              <a:rPr lang="lt-LT" altLang="lt-LT" sz="2400" dirty="0">
                <a:solidFill>
                  <a:schemeClr val="tx1"/>
                </a:solidFill>
                <a:latin typeface="+mn-lt"/>
              </a:rPr>
              <a:t>, patvirtintas Lietuvos Respublikos Vyriausybės 2018 m. lapkričio 28 d. nutarimu Nr.1176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lt-LT" altLang="lt-LT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lt-LT" altLang="lt-LT" sz="2400" b="1" dirty="0">
                <a:solidFill>
                  <a:srgbClr val="000000"/>
                </a:solidFill>
                <a:latin typeface="+mn-lt"/>
              </a:rPr>
              <a:t>Įstaigos vadovo kvalifikacijos vertinimo, taikant 360 laipsnių kompetencijų vertinimą, organizavimo tvarkos aprašas, </a:t>
            </a:r>
            <a:r>
              <a:rPr lang="lt-LT" altLang="lt-LT" sz="2400" dirty="0">
                <a:solidFill>
                  <a:srgbClr val="000000"/>
                </a:solidFill>
                <a:latin typeface="+mn-lt"/>
              </a:rPr>
              <a:t>patvirtintas VTD prie LR VRM direktoriaus 2020 m. rugsėjo 28 d. įsakymu Nr. 27V-112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dirty="0">
              <a:solidFill>
                <a:schemeClr val="tx1"/>
              </a:solidFill>
              <a:latin typeface="+mn-lt"/>
            </a:endParaRP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6207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95653"/>
              </p:ext>
            </p:extLst>
          </p:nvPr>
        </p:nvGraphicFramePr>
        <p:xfrm>
          <a:off x="939800" y="1021783"/>
          <a:ext cx="10921999" cy="49048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5649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1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3296"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Teiginiai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 gridSpan="8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Atsakymų variantai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0"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1. VERTĖS VISUOMENEI KŪRIMAS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Niekada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Retai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Dažnai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Visada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Negaliu vertinti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1.1.	 Savo veiklą grindžia skaidrumo principu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1.2.	 Tobulina įstaigos veiklos organizavimą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1.3.	 Naudoja išteklius taip, kad tai turėtų teigiamą poveikį įstaigos rezultatams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1.4.	 Sprendimus priima atsižvelgdamas į viešąjį interesą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1.5.	 Atsižvelgdamas į visuomenės poreikius gerina įstaigos teikiamų paslaugų kokybę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1.6.	 Užtikrina visuomenei naudingų įstaigos iniciatyvų tęstinumą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2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6.	STRATEGINIS POŽIŪRIS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Niekada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Retai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Dažnai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Visada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Negaliu vertinti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6.1. Įstaigos veiklos prioritetus nustato vadovaudamasis įstaigos misija ir valstybės prioritetais 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6.2. Įstaigos tikslus suderina su valstybės prioritetais 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6.3. Siekdamas didesnio efektyvumo ir rezultatų, pritaiko naujoves įstaigos veikloje 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6.4. Įstaigos viduje diegia naujoves, kurios tampa pavyzdžiu kitoms įstaigoms 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6.5. Siekdamas geresnio įstaigos misijos ir tikslų įgyvendinimo inicijuoja ir įgyvendina pokyčius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42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8.	LYDERYSTĖ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Niekada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Retai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Dažnai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Visada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Negaliu vertinti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8.1. Asmeniniu pavyzdžiu motyvuoja kitus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8.2. Darbuotojams perteikia įstaigos viziją, misiją, tikslus, įkvepia jų siekti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8.3. Įstaigoje kuria pozityvų psichologinį klimatą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8.4. Įtraukia darbuotojus į įstaigai svarbių sprendimų priėmimą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8.5. Įstaigoje kuria bendradarbiavimo kultūrą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8.6. Ugdo darbuotojus sudarydamas įvairias mokymosi ir tobulėjimo galimybes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25019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8.7. Suteikia konstruktyvų grįžtamąjį ryšį darbuotojams apie jų veiklą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29" marR="9429" marT="4632" marB="4632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1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2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3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4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5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6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7</a:t>
                      </a:r>
                      <a:endParaRPr lang="lt-L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tc>
                  <a:txBody>
                    <a:bodyPr/>
                    <a:lstStyle/>
                    <a:p>
                      <a:pPr marL="228600" indent="-207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66" marR="17866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Pavadinimas 1"/>
          <p:cNvSpPr>
            <a:spLocks noGrp="1"/>
          </p:cNvSpPr>
          <p:nvPr>
            <p:ph type="ctrTitle"/>
          </p:nvPr>
        </p:nvSpPr>
        <p:spPr>
          <a:xfrm>
            <a:off x="1967541" y="294595"/>
            <a:ext cx="9505056" cy="792088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Kompetencijų vertinimo pavyzdys</a:t>
            </a:r>
          </a:p>
        </p:txBody>
      </p:sp>
    </p:spTree>
    <p:extLst>
      <p:ext uri="{BB962C8B-B14F-4D97-AF65-F5344CB8AC3E}">
        <p14:creationId xmlns:p14="http://schemas.microsoft.com/office/powerpoint/2010/main" val="175102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049358" y="259187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Einamųjų metų užduotys </a:t>
            </a:r>
          </a:p>
        </p:txBody>
      </p:sp>
      <p:grpSp>
        <p:nvGrpSpPr>
          <p:cNvPr id="5" name="Canvas 32">
            <a:extLst>
              <a:ext uri="{FF2B5EF4-FFF2-40B4-BE49-F238E27FC236}">
                <a16:creationId xmlns:a16="http://schemas.microsoft.com/office/drawing/2014/main" id="{1C18522A-85FD-4E0C-9B93-99DDAFCE3179}"/>
              </a:ext>
            </a:extLst>
          </p:cNvPr>
          <p:cNvGrpSpPr>
            <a:grpSpLocks/>
          </p:cNvGrpSpPr>
          <p:nvPr/>
        </p:nvGrpSpPr>
        <p:grpSpPr bwMode="auto">
          <a:xfrm>
            <a:off x="2049358" y="1306285"/>
            <a:ext cx="8988756" cy="4142015"/>
            <a:chOff x="0" y="-5541"/>
            <a:chExt cx="5993130" cy="12628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B88C57-1898-4B7C-B42F-04354C8CF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99313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lt-LT" altLang="lt-LT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727CB-1D4B-4B23-BE9D-BF26BA7C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837" y="-5541"/>
              <a:ext cx="1485872" cy="5461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A8D08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lIns="68580" tIns="34290" rIns="68580" bIns="34290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lt-LT" altLang="lt-LT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Įstaigos strateginis veiklos planas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267649-9A2C-4658-A233-51844FBC5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449" y="0"/>
              <a:ext cx="1142590" cy="5461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A8D08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lIns="68580" tIns="34290" rIns="68580" bIns="34290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lt-LT" altLang="lt-LT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Įstaigos metinis veiklos planas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7AC988-1468-4C05-9BD4-3EC70A7E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894" y="0"/>
              <a:ext cx="1601141" cy="5461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A8D08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lIns="68580" tIns="34290" rIns="68580" bIns="34290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lt-LT" altLang="lt-LT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Valstybės tarnautojo pareigybės aprašyme nustatytos funkcijos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741191-BB77-418F-8359-9AD9CCB0E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491" y="841378"/>
              <a:ext cx="2171595" cy="41592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12700">
              <a:solidFill>
                <a:srgbClr val="FFD9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5F00">
                  <a:alpha val="50000"/>
                </a:srgbClr>
              </a:outerShdw>
            </a:effectLst>
          </p:spPr>
          <p:txBody>
            <a:bodyPr lIns="68580" tIns="34290" rIns="68580" bIns="34290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lt-LT" altLang="lt-LT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Einamųjų metų užduotys</a:t>
              </a:r>
            </a:p>
          </p:txBody>
        </p:sp>
        <p:cxnSp>
          <p:nvCxnSpPr>
            <p:cNvPr id="11" name="Line 13">
              <a:extLst>
                <a:ext uri="{FF2B5EF4-FFF2-40B4-BE49-F238E27FC236}">
                  <a16:creationId xmlns:a16="http://schemas.microsoft.com/office/drawing/2014/main" id="{A6F36C6D-A585-47D2-801B-285B37F109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4264" y="587377"/>
              <a:ext cx="1265509" cy="254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4">
              <a:extLst>
                <a:ext uri="{FF2B5EF4-FFF2-40B4-BE49-F238E27FC236}">
                  <a16:creationId xmlns:a16="http://schemas.microsoft.com/office/drawing/2014/main" id="{9A3E8960-F696-443E-8236-C051F7634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0288" y="5715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5">
              <a:extLst>
                <a:ext uri="{FF2B5EF4-FFF2-40B4-BE49-F238E27FC236}">
                  <a16:creationId xmlns:a16="http://schemas.microsoft.com/office/drawing/2014/main" id="{561762FE-1D65-46FE-9234-AD195B1ECC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70804" y="587377"/>
              <a:ext cx="1356694" cy="231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427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031999" y="100541"/>
            <a:ext cx="9505056" cy="792088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Užduočių vertinimo rodikliai ir rizika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1895-5B1B-491F-8D9B-59A4763F5161}"/>
              </a:ext>
            </a:extLst>
          </p:cNvPr>
          <p:cNvSpPr txBox="1"/>
          <p:nvPr/>
        </p:nvSpPr>
        <p:spPr>
          <a:xfrm>
            <a:off x="2122713" y="892629"/>
            <a:ext cx="917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lt-LT" sz="24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Rodikliai</a:t>
            </a:r>
            <a:r>
              <a:rPr lang="lt-L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1052C5-B660-4C3A-B791-AA4CEB834CFB}"/>
              </a:ext>
            </a:extLst>
          </p:cNvPr>
          <p:cNvSpPr txBox="1"/>
          <p:nvPr/>
        </p:nvSpPr>
        <p:spPr>
          <a:xfrm>
            <a:off x="1866901" y="1454835"/>
            <a:ext cx="93417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paprasti, aiškiai suformuluoti ir suprantami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turi leisti įvertinti užduoties rezultato pasiekimą, o ne procesą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(pvz., parengė ir laiku pateikė ministrui įsakymo projektą, o ne rengė teisės akto projektą); </a:t>
            </a: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jų reikšmės turi būti pamatuojamos ir apskaičiuojamos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(kokybės, kiekio, laiko ar kaštų efektyvumo atžvilgiu), patikimos ir nesudėtingai patikrinamos;</a:t>
            </a: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atspindintys rezultatą, kurio pasiekimą valstybės tarnautojas gali tiesiogiai įtakoti</a:t>
            </a:r>
            <a:r>
              <a:rPr kumimoji="0" lang="lt-L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Times New Roman" panose="02020603050405020304" pitchFamily="18" charset="0"/>
              </a:rPr>
              <a:t>(pvz. specialistas, nagrinėjantis asmenų pateikiamus prašymus, negali įtakoti didesnio ar mažesnio šių prašymų skaičiaus. Jis išnagrinėja tiek prašymų, kiek jų pateikia. Todėl jo veiklos vertinimo rodikliu negalėtų būti išnagrinėtų prašymų skaičius).</a:t>
            </a:r>
          </a:p>
        </p:txBody>
      </p:sp>
    </p:spTree>
    <p:extLst>
      <p:ext uri="{BB962C8B-B14F-4D97-AF65-F5344CB8AC3E}">
        <p14:creationId xmlns:p14="http://schemas.microsoft.com/office/powerpoint/2010/main" val="38844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031999" y="0"/>
            <a:ext cx="9505056" cy="792088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Užduočių vertinimo rodikliai ir rizika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1895-5B1B-491F-8D9B-59A4763F5161}"/>
              </a:ext>
            </a:extLst>
          </p:cNvPr>
          <p:cNvSpPr txBox="1"/>
          <p:nvPr/>
        </p:nvSpPr>
        <p:spPr>
          <a:xfrm>
            <a:off x="2122713" y="892629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lt-LT" i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55CBD-9004-45C8-980B-33EECB07D73C}"/>
              </a:ext>
            </a:extLst>
          </p:cNvPr>
          <p:cNvSpPr txBox="1"/>
          <p:nvPr/>
        </p:nvSpPr>
        <p:spPr>
          <a:xfrm>
            <a:off x="1926771" y="609600"/>
            <a:ext cx="8621485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lt-LT" sz="24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Rizika: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lt-L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Nustatant riziką turi būti įvertinti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išoriniai </a:t>
            </a:r>
            <a:r>
              <a:rPr lang="lt-LT" b="1" dirty="0">
                <a:solidFill>
                  <a:prstClr val="black"/>
                </a:solidFill>
                <a:cs typeface="Times New Roman" panose="02020603050405020304" pitchFamily="18" charset="0"/>
              </a:rPr>
              <a:t>veiksniai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pvz.,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teisės aktuose nustatytų terminų, prioritetų pasikeitimas, kitų įstaigų bendradarbiavimo stoka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ir kt.),</a:t>
            </a:r>
          </a:p>
          <a:p>
            <a:pPr marL="285750" lvl="0" indent="-285750" algn="just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lt-LT" b="1" dirty="0">
                <a:solidFill>
                  <a:prstClr val="black"/>
                </a:solidFill>
                <a:cs typeface="Times New Roman" panose="02020603050405020304" pitchFamily="18" charset="0"/>
              </a:rPr>
              <a:t>vidiniai veiksniai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(pvz.,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žmogiškųjų išteklių kaita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ir kt.),</a:t>
            </a:r>
          </a:p>
          <a:p>
            <a:pPr marL="285750" lvl="0" indent="-285750" algn="just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šių veiksnių rizikos dydis ,</a:t>
            </a:r>
          </a:p>
          <a:p>
            <a:pPr marL="285750" lvl="0" indent="-285750" algn="just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galimybės šią riziką valdyti.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Prie rizikos veiksnių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priskirtinos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nuo valstybės tarnautojo nepriklausančios aplinkybės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pvz., nepriimtas tam tikras teisės aktas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), ir </a:t>
            </a:r>
            <a:r>
              <a:rPr lang="lt-LT" b="1" dirty="0">
                <a:solidFill>
                  <a:prstClr val="black"/>
                </a:solidFill>
                <a:cs typeface="Times New Roman" panose="02020603050405020304" pitchFamily="18" charset="0"/>
              </a:rPr>
              <a:t>nepriskirtinos</a:t>
            </a:r>
            <a:r>
              <a:rPr lang="lt-LT" dirty="0">
                <a:solidFill>
                  <a:prstClr val="black"/>
                </a:solidFill>
                <a:cs typeface="Times New Roman" panose="02020603050405020304" pitchFamily="18" charset="0"/>
              </a:rPr>
              <a:t> nuo valstybės tarnautojo valios</a:t>
            </a:r>
            <a:r>
              <a:rPr lang="lt-LT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lt-LT" dirty="0">
                <a:solidFill>
                  <a:prstClr val="black"/>
                </a:solidFill>
                <a:cs typeface="Times New Roman" panose="02020603050405020304" pitchFamily="18" charset="0"/>
              </a:rPr>
              <a:t>priklausančios aplinkybės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pvz., atostogos – jas valstybės tarnautojas turi planuoti taip, kad užtikrintų savo veiklos užduočių įgyvendinimą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).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Taip pat rizikos faktoriumi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nederėtų nurodyti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tokių veiksnių kaip 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poreikio nebuvimas vykdyti užduotį</a:t>
            </a:r>
            <a:r>
              <a:rPr kumimoji="0" lang="lt-L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“ ar pan.</a:t>
            </a:r>
          </a:p>
        </p:txBody>
      </p:sp>
    </p:spTree>
    <p:extLst>
      <p:ext uri="{BB962C8B-B14F-4D97-AF65-F5344CB8AC3E}">
        <p14:creationId xmlns:p14="http://schemas.microsoft.com/office/powerpoint/2010/main" val="1914324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0" y="199824"/>
            <a:ext cx="9505056" cy="792088"/>
          </a:xfrm>
        </p:spPr>
        <p:txBody>
          <a:bodyPr/>
          <a:lstStyle/>
          <a:p>
            <a:pPr algn="ctr"/>
            <a:r>
              <a:rPr lang="lt-LT" altLang="lt-LT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Vertinimo </a:t>
            </a:r>
            <a:r>
              <a:rPr lang="en-US" altLang="lt-LT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skal</a:t>
            </a:r>
            <a:r>
              <a:rPr lang="lt-LT" altLang="lt-LT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 ir siūlymai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1607834"/>
              </p:ext>
            </p:extLst>
          </p:nvPr>
        </p:nvGraphicFramePr>
        <p:xfrm>
          <a:off x="2193346" y="965200"/>
          <a:ext cx="9053445" cy="476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ačiakampis 4"/>
          <p:cNvSpPr/>
          <p:nvPr/>
        </p:nvSpPr>
        <p:spPr>
          <a:xfrm>
            <a:off x="1198880" y="5728919"/>
            <a:ext cx="1000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lt-LT" altLang="lt-LT" dirty="0">
                <a:latin typeface="Verdana" panose="020B0604030504040204" pitchFamily="34" charset="0"/>
              </a:rPr>
              <a:t>* </a:t>
            </a:r>
            <a:r>
              <a:rPr lang="lt-LT" alt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aukštesnės</a:t>
            </a:r>
            <a:r>
              <a:rPr lang="en-US" alt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t-LT" alt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altLang="lt-LT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emesn</a:t>
            </a:r>
            <a:r>
              <a:rPr lang="lt-LT" alt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alt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alt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pareigos 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tai aukštesnei/žemesnei  pareigybių grupei priklausančios pareigos </a:t>
            </a:r>
          </a:p>
        </p:txBody>
      </p:sp>
    </p:spTree>
    <p:extLst>
      <p:ext uri="{BB962C8B-B14F-4D97-AF65-F5344CB8AC3E}">
        <p14:creationId xmlns:p14="http://schemas.microsoft.com/office/powerpoint/2010/main" val="425725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785257" y="197004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Vertinimo komisija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1895-5B1B-491F-8D9B-59A4763F5161}"/>
              </a:ext>
            </a:extLst>
          </p:cNvPr>
          <p:cNvSpPr txBox="1"/>
          <p:nvPr/>
        </p:nvSpPr>
        <p:spPr>
          <a:xfrm>
            <a:off x="2122713" y="892629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lt-LT" i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55CBD-9004-45C8-980B-33EECB07D73C}"/>
              </a:ext>
            </a:extLst>
          </p:cNvPr>
          <p:cNvSpPr txBox="1"/>
          <p:nvPr/>
        </p:nvSpPr>
        <p:spPr>
          <a:xfrm>
            <a:off x="1926771" y="609600"/>
            <a:ext cx="8621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endParaRPr kumimoji="0" lang="lt-L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5600F-05AD-47E2-800A-F99255A0B629}"/>
              </a:ext>
            </a:extLst>
          </p:cNvPr>
          <p:cNvSpPr txBox="1"/>
          <p:nvPr/>
        </p:nvSpPr>
        <p:spPr>
          <a:xfrm>
            <a:off x="1445992" y="1272121"/>
            <a:ext cx="10183586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lt-LT" altLang="lt-LT" sz="2000" b="1" i="1" u="sng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t-LT" altLang="lt-LT" sz="2000" b="1" i="1" u="sng" dirty="0"/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t-LT" altLang="lt-LT" sz="2000" b="1" i="1" u="sng" dirty="0">
                <a:solidFill>
                  <a:schemeClr val="tx1"/>
                </a:solidFill>
              </a:rPr>
              <a:t>Nuolatinė vertinimo komisija</a:t>
            </a:r>
            <a:r>
              <a:rPr lang="lt-LT" altLang="lt-LT" sz="2000" b="1" i="1" u="sng" dirty="0"/>
              <a:t> </a:t>
            </a:r>
            <a:r>
              <a:rPr lang="lt-LT" altLang="lt-LT" sz="2000" dirty="0"/>
              <a:t>(n</a:t>
            </a:r>
            <a:r>
              <a:rPr lang="lt-LT" altLang="lt-LT" sz="2000" dirty="0">
                <a:solidFill>
                  <a:schemeClr val="tx1"/>
                </a:solidFill>
              </a:rPr>
              <a:t>e &lt; kaip 5 tos įstaigos </a:t>
            </a:r>
            <a:r>
              <a:rPr lang="lt-LT" altLang="lt-LT" sz="2000" u="sng" dirty="0"/>
              <a:t>valstybės tarnautojai </a:t>
            </a:r>
            <a:r>
              <a:rPr lang="lt-LT" altLang="lt-LT" sz="2000" i="1" dirty="0">
                <a:solidFill>
                  <a:schemeClr val="tx1"/>
                </a:solidFill>
              </a:rPr>
              <a:t>(jei nepakanka – įtraukiami iš tos, kuriai pavaldi ar atskaitinga įstaiga, tai suderinus su šios įstaigos vadovu). </a:t>
            </a:r>
            <a:r>
              <a:rPr lang="lt-LT" altLang="lt-LT" sz="2000" dirty="0">
                <a:solidFill>
                  <a:schemeClr val="tx1"/>
                </a:solidFill>
              </a:rPr>
              <a:t>Nurodomas pirmininkas, kiti jos nariai ir komisijos narys, vaduojantis pirmininką. </a:t>
            </a:r>
            <a:r>
              <a:rPr lang="lt-LT" altLang="lt-LT" sz="2000" i="1" u="sng" dirty="0">
                <a:solidFill>
                  <a:schemeClr val="tx1"/>
                </a:solidFill>
              </a:rPr>
              <a:t>Sekretorius nėra komisijos narys</a:t>
            </a:r>
            <a:r>
              <a:rPr lang="lt-LT" altLang="lt-LT" sz="2000" i="1" dirty="0">
                <a:solidFill>
                  <a:schemeClr val="tx1"/>
                </a:solidFill>
              </a:rPr>
              <a:t>. )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t-LT" altLang="lt-LT" sz="2000" i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t-LT" altLang="lt-LT" sz="2000" i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t-LT" altLang="lt-LT" sz="2000" b="1" dirty="0">
                <a:solidFill>
                  <a:schemeClr val="tx1"/>
                </a:solidFill>
              </a:rPr>
              <a:t>Įstaigos vadovo tarnybinei veiklai vertinti </a:t>
            </a:r>
            <a:r>
              <a:rPr lang="lt-LT" altLang="lt-LT" sz="2000" dirty="0">
                <a:solidFill>
                  <a:schemeClr val="tx1"/>
                </a:solidFill>
              </a:rPr>
              <a:t>– iš skirtingų įstaigų ne žemesnės nei įstaigos vadovo, kurio veikla vertinama, pareigybių grupės </a:t>
            </a:r>
            <a:r>
              <a:rPr lang="lt-LT" altLang="lt-LT" sz="2000" u="sng" dirty="0">
                <a:solidFill>
                  <a:schemeClr val="tx1"/>
                </a:solidFill>
              </a:rPr>
              <a:t>valstybės tarnautojų</a:t>
            </a:r>
            <a:r>
              <a:rPr lang="lt-LT" altLang="lt-LT" sz="2000" u="sng" dirty="0"/>
              <a:t> (</a:t>
            </a:r>
            <a:r>
              <a:rPr lang="lt-LT" altLang="lt-LT" sz="20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j</a:t>
            </a:r>
            <a:r>
              <a:rPr lang="lt-LT" altLang="lt-LT" sz="20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eigu įstaiga yra pavaldi ar atskaitinga Seimui,  Vyriausybei ar savivaldybės tarybai, – </a:t>
            </a:r>
            <a:r>
              <a:rPr lang="lt-LT" altLang="lt-LT" sz="2000" i="1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atitinkamai Seimo ar Vyriausybės kanceliarijos ar savivaldybės administracijos </a:t>
            </a:r>
            <a:r>
              <a:rPr lang="lt-LT" altLang="lt-LT" sz="2000" i="1" u="sng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valstybės tarnautojai (suderinus su šių įstaigų vadovais</a:t>
            </a:r>
            <a:r>
              <a:rPr lang="lt-LT" altLang="lt-LT" sz="2000" i="1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).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t-LT" altLang="lt-LT" i="1" dirty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r>
              <a:rPr lang="lt-LT" altLang="lt-LT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endParaRPr lang="lt-LT" altLang="lt-LT" sz="1800" i="1" u="sng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07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031999" y="0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Vertinimo komisija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1895-5B1B-491F-8D9B-59A4763F5161}"/>
              </a:ext>
            </a:extLst>
          </p:cNvPr>
          <p:cNvSpPr txBox="1"/>
          <p:nvPr/>
        </p:nvSpPr>
        <p:spPr>
          <a:xfrm>
            <a:off x="2122713" y="892629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lt-LT" i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55CBD-9004-45C8-980B-33EECB07D73C}"/>
              </a:ext>
            </a:extLst>
          </p:cNvPr>
          <p:cNvSpPr txBox="1"/>
          <p:nvPr/>
        </p:nvSpPr>
        <p:spPr>
          <a:xfrm>
            <a:off x="1926771" y="609600"/>
            <a:ext cx="8621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endParaRPr kumimoji="0" lang="lt-L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5600F-05AD-47E2-800A-F99255A0B629}"/>
              </a:ext>
            </a:extLst>
          </p:cNvPr>
          <p:cNvSpPr txBox="1"/>
          <p:nvPr/>
        </p:nvSpPr>
        <p:spPr>
          <a:xfrm>
            <a:off x="1785257" y="792089"/>
            <a:ext cx="10036629" cy="638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altLang="lt-LT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lt-LT" altLang="lt-LT" sz="2000" b="1" dirty="0">
                <a:ea typeface="Cambria" panose="02040503050406030204" pitchFamily="18" charset="0"/>
                <a:cs typeface="Times New Roman" panose="02020603050405020304" pitchFamily="18" charset="0"/>
              </a:rPr>
              <a:t>Vertinimo komisijos sudėtyje taip pat turi (gali) būti:</a:t>
            </a:r>
          </a:p>
          <a:p>
            <a:pPr algn="just"/>
            <a:endParaRPr lang="lt-LT" altLang="lt-LT" sz="2000" b="1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altLang="lt-LT" sz="2000" b="1" dirty="0">
                <a:ea typeface="Cambria" panose="02040503050406030204" pitchFamily="18" charset="0"/>
                <a:cs typeface="Times New Roman" panose="02020603050405020304" pitchFamily="18" charset="0"/>
              </a:rPr>
              <a:t>VTD atstovas </a:t>
            </a:r>
            <a:r>
              <a:rPr lang="lt-LT" altLang="lt-LT" sz="2000" dirty="0">
                <a:ea typeface="Cambria" panose="02040503050406030204" pitchFamily="18" charset="0"/>
                <a:cs typeface="Times New Roman" panose="02020603050405020304" pitchFamily="18" charset="0"/>
              </a:rPr>
              <a:t>(gali būti kviečiamas arba savo iniciatyva, komisijos nario teisėmis);</a:t>
            </a:r>
          </a:p>
          <a:p>
            <a:pPr algn="just"/>
            <a:r>
              <a:rPr lang="lt-LT" altLang="lt-LT" sz="2000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altLang="lt-LT" sz="2000" b="1" dirty="0">
                <a:ea typeface="Cambria" panose="02040503050406030204" pitchFamily="18" charset="0"/>
                <a:cs typeface="Times New Roman" panose="02020603050405020304" pitchFamily="18" charset="0"/>
              </a:rPr>
              <a:t>Prof. sąjungos atstovas</a:t>
            </a:r>
            <a:r>
              <a:rPr lang="lt-LT" altLang="lt-LT" sz="2000" dirty="0">
                <a:ea typeface="Cambria" panose="02040503050406030204" pitchFamily="18" charset="0"/>
                <a:cs typeface="Times New Roman" panose="02020603050405020304" pitchFamily="18" charset="0"/>
              </a:rPr>
              <a:t> (turi būti, jei įstaigoje įsteigta prof. sąjunga ir vertinamasis yra jos narys. Kitais atvejais stebėtojų teisėmis dalyvauja </a:t>
            </a:r>
            <a:r>
              <a:rPr lang="lt-LT" altLang="lt-LT" sz="2000" u="sng" dirty="0">
                <a:ea typeface="Cambria" panose="02040503050406030204" pitchFamily="18" charset="0"/>
                <a:cs typeface="Times New Roman" panose="02020603050405020304" pitchFamily="18" charset="0"/>
              </a:rPr>
              <a:t>darbo tarybos atstovas)</a:t>
            </a:r>
            <a:r>
              <a:rPr lang="lt-LT" altLang="lt-LT" sz="2000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altLang="lt-LT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altLang="lt-LT" sz="2000" b="1" dirty="0"/>
              <a:t>Valstybės kontrolės ir (ar) FM atstovas, savivaldybių kontrolieriams atstovaujančių organizacijų atstovas </a:t>
            </a:r>
            <a:r>
              <a:rPr lang="lt-LT" altLang="lt-LT" sz="2000" dirty="0"/>
              <a:t>(gali būti kviečiamas, komisijos nario teisėmis, s</a:t>
            </a:r>
            <a:r>
              <a:rPr lang="lt-LT" altLang="lt-LT" sz="2000" dirty="0">
                <a:solidFill>
                  <a:schemeClr val="tx1"/>
                </a:solidFill>
              </a:rPr>
              <a:t>avivaldybių įstaigų, kurių nepriklausomumas joms atliekant įstatymų nustatytas funkcijas ir priimant sprendimus turi būti užtikrintas vadovaujantis nacionalinės teisės aktais, vadovų vertinime)</a:t>
            </a:r>
            <a:r>
              <a:rPr lang="lt-LT" altLang="lt-LT" sz="2000" b="1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altLang="lt-LT" sz="2000" b="1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altLang="lt-LT" sz="2000" b="1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Mobilizacijos ir pilietinio pasipriešinimo departamento prie KAM atstovas </a:t>
            </a:r>
            <a:r>
              <a:rPr lang="lt-LT" altLang="lt-LT" sz="20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(turi būti įtraukiamas, kai vertinamasis atsakingas už Mobilizacijos ir priimančiosios šalies paramos įstatymo 10 str. 1 d. nustatytų funkcijų atlikimą. </a:t>
            </a:r>
            <a:endParaRPr lang="lt-LT" altLang="lt-LT" sz="2000" b="1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altLang="lt-LT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t-LT" altLang="lt-LT" i="1" dirty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t-LT" altLang="lt-LT" i="1" u="sng" dirty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t-LT" altLang="lt-LT" sz="1800" i="1" u="sng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4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031999" y="0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Vertinimo komisija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1895-5B1B-491F-8D9B-59A4763F5161}"/>
              </a:ext>
            </a:extLst>
          </p:cNvPr>
          <p:cNvSpPr txBox="1"/>
          <p:nvPr/>
        </p:nvSpPr>
        <p:spPr>
          <a:xfrm>
            <a:off x="2122713" y="892629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lt-LT" i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55CBD-9004-45C8-980B-33EECB07D73C}"/>
              </a:ext>
            </a:extLst>
          </p:cNvPr>
          <p:cNvSpPr txBox="1"/>
          <p:nvPr/>
        </p:nvSpPr>
        <p:spPr>
          <a:xfrm>
            <a:off x="1926771" y="609600"/>
            <a:ext cx="8621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endParaRPr kumimoji="0" lang="lt-L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04CCE69-3FD6-4CA9-905E-E235C5BF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792088"/>
            <a:ext cx="8345713" cy="49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58513" y="184000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Sprendimų priėmimas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1895-5B1B-491F-8D9B-59A4763F5161}"/>
              </a:ext>
            </a:extLst>
          </p:cNvPr>
          <p:cNvSpPr txBox="1"/>
          <p:nvPr/>
        </p:nvSpPr>
        <p:spPr>
          <a:xfrm>
            <a:off x="2122713" y="892629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lt-LT" i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55CBD-9004-45C8-980B-33EECB07D73C}"/>
              </a:ext>
            </a:extLst>
          </p:cNvPr>
          <p:cNvSpPr txBox="1"/>
          <p:nvPr/>
        </p:nvSpPr>
        <p:spPr>
          <a:xfrm>
            <a:off x="1926771" y="609600"/>
            <a:ext cx="8621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endParaRPr kumimoji="0" lang="lt-L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1EF9A-9CBC-4453-AF07-6447E540401B}"/>
              </a:ext>
            </a:extLst>
          </p:cNvPr>
          <p:cNvSpPr txBox="1"/>
          <p:nvPr/>
        </p:nvSpPr>
        <p:spPr>
          <a:xfrm>
            <a:off x="2220686" y="1079474"/>
            <a:ext cx="9316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29FA8-CB98-4932-A85B-D97F722782B9}"/>
              </a:ext>
            </a:extLst>
          </p:cNvPr>
          <p:cNvSpPr txBox="1"/>
          <p:nvPr/>
        </p:nvSpPr>
        <p:spPr>
          <a:xfrm>
            <a:off x="1655528" y="1185705"/>
            <a:ext cx="1011102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Valstybės tarnautoją į pareigas priimantis asmuo sprendimą dėl: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motyvuotame siūlyme pateikto siūlymo įgyvendinimo priima </a:t>
            </a:r>
            <a:r>
              <a:rPr lang="lt-LT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vėliau kaip per 5 darbo dienas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pasibaigus Aprašo 18 punkte nustatytam valstybės tarnautojų kasmetinio tarnybinės veiklos vertinimo terminui ( iki einamųjų metų vasario 20 d.), išskyrus Vertinimo tvarkos apraše nustatytus atvejus;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vertinimo komisijos išvadoje pateikto siūlymo įgyvendinimo priima </a:t>
            </a:r>
            <a:r>
              <a:rPr lang="lt-LT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vėliau kaip per 5 darbo dienas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 vertinimo komisijos išvados gavimo dienos.</a:t>
            </a:r>
          </a:p>
          <a:p>
            <a:pPr algn="just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valstybės tarnautoją į pareigas priima kolegiali institucija, sprendimas dėl siūlymų įgyvendinimo priimamas artimiausiame jos posėdyje.</a:t>
            </a:r>
          </a:p>
          <a:p>
            <a:endParaRPr lang="lt-LT" dirty="0"/>
          </a:p>
          <a:p>
            <a:pPr indent="457200" algn="just">
              <a:defRPr/>
            </a:pPr>
            <a:endParaRPr lang="lt-LT" sz="1800" dirty="0">
              <a:solidFill>
                <a:schemeClr val="tx1"/>
              </a:solidFill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60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58513" y="184000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Sprendimų įgyvendinimas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1895-5B1B-491F-8D9B-59A4763F5161}"/>
              </a:ext>
            </a:extLst>
          </p:cNvPr>
          <p:cNvSpPr txBox="1"/>
          <p:nvPr/>
        </p:nvSpPr>
        <p:spPr>
          <a:xfrm>
            <a:off x="2122713" y="892629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lt-LT" i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55CBD-9004-45C8-980B-33EECB07D73C}"/>
              </a:ext>
            </a:extLst>
          </p:cNvPr>
          <p:cNvSpPr txBox="1"/>
          <p:nvPr/>
        </p:nvSpPr>
        <p:spPr>
          <a:xfrm>
            <a:off x="1926771" y="609600"/>
            <a:ext cx="8621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endParaRPr kumimoji="0" lang="lt-L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1EF9A-9CBC-4453-AF07-6447E540401B}"/>
              </a:ext>
            </a:extLst>
          </p:cNvPr>
          <p:cNvSpPr txBox="1"/>
          <p:nvPr/>
        </p:nvSpPr>
        <p:spPr>
          <a:xfrm>
            <a:off x="2220686" y="1079474"/>
            <a:ext cx="9316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defRPr/>
            </a:pPr>
            <a:endParaRPr lang="lt-LT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29FA8-CB98-4932-A85B-D97F722782B9}"/>
              </a:ext>
            </a:extLst>
          </p:cNvPr>
          <p:cNvSpPr txBox="1"/>
          <p:nvPr/>
        </p:nvSpPr>
        <p:spPr>
          <a:xfrm>
            <a:off x="1655528" y="1185705"/>
            <a:ext cx="101110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lt-LT" sz="2000" dirty="0">
                <a:solidFill>
                  <a:schemeClr val="tx1"/>
                </a:solidFill>
              </a:rPr>
              <a:t>Į pareigas priimančio asmens </a:t>
            </a:r>
            <a:r>
              <a:rPr lang="lt-LT" sz="2000" b="1" i="1" dirty="0">
                <a:solidFill>
                  <a:schemeClr val="accent4">
                    <a:lumMod val="75000"/>
                  </a:schemeClr>
                </a:solidFill>
              </a:rPr>
              <a:t>sprendimo įgyvendinimo terminas – per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lt-LT" sz="2000" b="1" i="1" dirty="0">
                <a:solidFill>
                  <a:schemeClr val="accent4">
                    <a:lumMod val="75000"/>
                  </a:schemeClr>
                </a:solidFill>
              </a:rPr>
              <a:t> mėn.</a:t>
            </a:r>
            <a:r>
              <a:rPr lang="lt-LT" sz="2000" b="1" i="1" dirty="0">
                <a:solidFill>
                  <a:srgbClr val="0070C0"/>
                </a:solidFill>
              </a:rPr>
              <a:t> </a:t>
            </a:r>
            <a:r>
              <a:rPr lang="lt-LT" sz="2000" dirty="0">
                <a:solidFill>
                  <a:schemeClr val="tx1"/>
                </a:solidFill>
              </a:rPr>
              <a:t>nuo sprendimo įgyvendinti siūlymą priėmimo. </a:t>
            </a:r>
          </a:p>
          <a:p>
            <a:pPr indent="457200" algn="just">
              <a:defRPr/>
            </a:pPr>
            <a:endParaRPr lang="lt-LT" sz="2000" dirty="0"/>
          </a:p>
          <a:p>
            <a:pPr indent="457200" algn="just">
              <a:defRPr/>
            </a:pPr>
            <a:r>
              <a:rPr lang="lt-LT" sz="2000" dirty="0">
                <a:solidFill>
                  <a:schemeClr val="tx1"/>
                </a:solidFill>
              </a:rPr>
              <a:t>Siūlymas suteikti iki 5 mokamų poilsio dienų arba atitinkamai sutrumpinti darbo laiką, siūlymas finansuoti kvalifikacijos tobulinimą ne didesne kaip 1 pareiginės algos dydžio suma per metus – </a:t>
            </a:r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įgyvendinamas per 1 metus nuo sprendimo priėmimo dienos.</a:t>
            </a:r>
            <a:r>
              <a:rPr lang="lt-LT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lt-LT" sz="2000" dirty="0">
              <a:solidFill>
                <a:schemeClr val="accent4">
                  <a:lumMod val="75000"/>
                </a:schemeClr>
              </a:solidFill>
            </a:endParaRPr>
          </a:p>
          <a:p>
            <a:pPr indent="457200" algn="just">
              <a:spcAft>
                <a:spcPts val="0"/>
              </a:spcAft>
              <a:defRPr/>
            </a:pPr>
            <a:endParaRPr lang="lt-LT" sz="2000" dirty="0">
              <a:solidFill>
                <a:srgbClr val="000000"/>
              </a:solidFill>
            </a:endParaRPr>
          </a:p>
          <a:p>
            <a:pPr indent="457200" algn="just">
              <a:spcAft>
                <a:spcPts val="0"/>
              </a:spcAft>
              <a:defRPr/>
            </a:pPr>
            <a:r>
              <a:rPr lang="lt-LT" sz="2000" dirty="0">
                <a:solidFill>
                  <a:srgbClr val="000000"/>
                </a:solidFill>
              </a:rPr>
              <a:t>Apie valstybės tarnautoją į pareigas priimančio asmens sprendimą įgyvendinti </a:t>
            </a:r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ne</a:t>
            </a:r>
            <a:r>
              <a:rPr lang="lt-LT" sz="2000" b="1" dirty="0">
                <a:solidFill>
                  <a:srgbClr val="0070C0"/>
                </a:solidFill>
              </a:rPr>
              <a:t> </a:t>
            </a:r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Motyvuotame siūlyme</a:t>
            </a:r>
            <a:r>
              <a:rPr lang="lt-LT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lt-LT" sz="2000" dirty="0">
                <a:solidFill>
                  <a:srgbClr val="000000"/>
                </a:solidFill>
              </a:rPr>
              <a:t>pateiktą siūlymą </a:t>
            </a:r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arba vertinimo komisijos vertinimo išvadoje</a:t>
            </a:r>
            <a:r>
              <a:rPr lang="lt-LT" sz="2000" b="1" dirty="0">
                <a:solidFill>
                  <a:srgbClr val="0070C0"/>
                </a:solidFill>
              </a:rPr>
              <a:t> </a:t>
            </a:r>
            <a:r>
              <a:rPr lang="lt-LT" sz="2000" dirty="0">
                <a:solidFill>
                  <a:srgbClr val="000000"/>
                </a:solidFill>
              </a:rPr>
              <a:t>pateiktą siūlymą, o kitą </a:t>
            </a:r>
            <a:r>
              <a:rPr lang="lt-LT" sz="2000" i="1" dirty="0">
                <a:solidFill>
                  <a:srgbClr val="000000"/>
                </a:solidFill>
              </a:rPr>
              <a:t>VTĮ</a:t>
            </a:r>
            <a:r>
              <a:rPr lang="lt-LT" sz="2000" dirty="0">
                <a:solidFill>
                  <a:srgbClr val="000000"/>
                </a:solidFill>
              </a:rPr>
              <a:t> </a:t>
            </a:r>
            <a:r>
              <a:rPr lang="lt-LT" sz="2000" i="1" dirty="0">
                <a:solidFill>
                  <a:srgbClr val="000000"/>
                </a:solidFill>
              </a:rPr>
              <a:t>27</a:t>
            </a:r>
            <a:r>
              <a:rPr lang="lt-LT" sz="2000" dirty="0">
                <a:solidFill>
                  <a:srgbClr val="000000"/>
                </a:solidFill>
              </a:rPr>
              <a:t> str. 8 ar 9 d. nustatytą priemonę, valstybės tarnautojas </a:t>
            </a:r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informuojamas ne vėliau kaip per 3 darbo dienas nuo tokio sprendimo priėmimo dienos</a:t>
            </a:r>
            <a:r>
              <a:rPr lang="lt-LT" sz="2000" dirty="0">
                <a:solidFill>
                  <a:srgbClr val="000000"/>
                </a:solidFill>
              </a:rPr>
              <a:t>.</a:t>
            </a:r>
          </a:p>
          <a:p>
            <a:pPr indent="457200" algn="just">
              <a:spcAft>
                <a:spcPts val="0"/>
              </a:spcAft>
              <a:defRPr/>
            </a:pPr>
            <a:endParaRPr lang="lt-LT" sz="2000" b="1" dirty="0">
              <a:solidFill>
                <a:srgbClr val="000000"/>
              </a:solidFill>
            </a:endParaRPr>
          </a:p>
          <a:p>
            <a:pPr indent="457200" algn="just">
              <a:spcAft>
                <a:spcPts val="0"/>
              </a:spcAft>
              <a:defRPr/>
            </a:pPr>
            <a:r>
              <a:rPr lang="lt-LT" sz="2000" dirty="0"/>
              <a:t>Ginčai dėl valstybės tarnautojų tarnybinės veiklos vertinimo nagrinėjami </a:t>
            </a:r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Administracinių bylų teisenos įstatymo</a:t>
            </a:r>
            <a:r>
              <a:rPr lang="lt-LT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lt-LT" sz="2000" dirty="0"/>
              <a:t>nustatyta tvarka. </a:t>
            </a:r>
          </a:p>
        </p:txBody>
      </p:sp>
    </p:spTree>
    <p:extLst>
      <p:ext uri="{BB962C8B-B14F-4D97-AF65-F5344CB8AC3E}">
        <p14:creationId xmlns:p14="http://schemas.microsoft.com/office/powerpoint/2010/main" val="375843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buClr>
                <a:schemeClr val="accent6"/>
              </a:buClr>
            </a:pPr>
            <a:r>
              <a:rPr lang="lt-LT" sz="4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alt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en-US" alt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vertinami</a:t>
            </a:r>
            <a:r>
              <a:rPr lang="en-US" alt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Antrinis pavadinimas 3"/>
          <p:cNvSpPr>
            <a:spLocks noGrp="1"/>
          </p:cNvSpPr>
          <p:nvPr>
            <p:ph type="subTitle" idx="1"/>
          </p:nvPr>
        </p:nvSpPr>
        <p:spPr>
          <a:xfrm>
            <a:off x="1561141" y="1425477"/>
            <a:ext cx="9505056" cy="431651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lt-LT" altLang="lt-LT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Vertinama</a:t>
            </a:r>
            <a:endParaRPr lang="en-US" altLang="lt-LT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t-LT" altLang="lt-LT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įstaigų vadovų </a:t>
            </a:r>
            <a:r>
              <a:rPr lang="lt-LT" altLang="lt-LT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(išskyrus įstaigų vadovus, priimamus į pareigas politinio (asmeninio) pasitikėjimo pagrindu),</a:t>
            </a:r>
            <a:endParaRPr lang="en-US" altLang="lt-LT" sz="32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t-LT" altLang="lt-LT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karjeros valstybės tarnautojų </a:t>
            </a:r>
            <a:r>
              <a:rPr lang="lt-LT" altLang="lt-LT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ir</a:t>
            </a:r>
            <a:endParaRPr lang="en-US" altLang="lt-LT" sz="32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t-LT" altLang="lt-LT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pakaitinių valstybės tarnautojų</a:t>
            </a:r>
            <a:r>
              <a:rPr lang="lt-LT" altLang="lt-LT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priimtų į karjeros valstybės tarnautojų pareigas, </a:t>
            </a:r>
          </a:p>
          <a:p>
            <a:pPr algn="just">
              <a:spcBef>
                <a:spcPct val="0"/>
              </a:spcBef>
            </a:pPr>
            <a:r>
              <a:rPr lang="lt-LT" altLang="lt-LT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tarnybinė veikla</a:t>
            </a:r>
            <a:r>
              <a:rPr lang="lt-LT" altLang="lt-LT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lt-LT" sz="32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lt-LT" dirty="0">
              <a:solidFill>
                <a:schemeClr val="tx1"/>
              </a:solidFill>
              <a:latin typeface="+mn-lt"/>
            </a:endParaRP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79404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Už metodinę pagalbą atsakingi:</a:t>
            </a:r>
            <a:b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lang="lt-LT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96421" y="1656617"/>
            <a:ext cx="9505056" cy="3845023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t-L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Valstybės tarnybos departamentas 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</a:rPr>
              <a:t>prie LR VRM – </a:t>
            </a:r>
            <a:r>
              <a:rPr lang="lt-LT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lt-LT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ž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metodin</a:t>
            </a:r>
            <a:r>
              <a:rPr lang="lt-LT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ę pagalbą dėl Valstybės tarnautojų tarnybinės veiklos vertinimo tvarkos aprašo nuostatų (galite kreiptis į Tarnybos sąlygų skyriaus specialistus);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t-L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Informatikos ir ryšių departamentas 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</a:rPr>
              <a:t>prie LR VRM – </a:t>
            </a:r>
            <a:r>
              <a:rPr lang="lt-LT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už metodinę pagalbą atliekant tarnybinės veiklos vertinimą VATIS (galite kreiptis el. p. </a:t>
            </a:r>
            <a:r>
              <a:rPr lang="lt-LT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ittpagalba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@v</a:t>
            </a:r>
            <a:r>
              <a:rPr lang="lt-LT" sz="2400" i="1">
                <a:solidFill>
                  <a:srgbClr val="000000"/>
                </a:solidFill>
                <a:latin typeface="Times New Roman" panose="02020603050405020304" pitchFamily="18" charset="0"/>
              </a:rPr>
              <a:t>rm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lt-LT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lt-LT" sz="2400" i="1" dirty="0">
              <a:solidFill>
                <a:srgbClr val="000000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9359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620" y="1207046"/>
            <a:ext cx="8640960" cy="1288504"/>
          </a:xfrm>
        </p:spPr>
        <p:txBody>
          <a:bodyPr/>
          <a:lstStyle/>
          <a:p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AČIŪ UŽ DĖMESĮ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9878" y="6281057"/>
            <a:ext cx="109129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2020 m.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017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9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altLang="en-US" sz="49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9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vertina</a:t>
            </a:r>
            <a:r>
              <a:rPr lang="en-US" altLang="en-US" sz="49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49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altLang="lt-LT" sz="9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01800" y="1676400"/>
            <a:ext cx="9770797" cy="42291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lt-LT" altLang="lt-LT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karjeros  ir pakaitinio</a:t>
            </a:r>
            <a:r>
              <a:rPr lang="lt-LT" altLang="lt-L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valstybės tarnautojo tarnybinę veiklą vertina </a:t>
            </a:r>
            <a:r>
              <a:rPr lang="lt-LT" altLang="lt-LT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tiesioginis valstybės tarnautojo vadovas</a:t>
            </a:r>
            <a:endParaRPr lang="en-US" altLang="lt-LT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lt-LT" altLang="lt-LT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lt-LT" altLang="lt-LT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įstaigos vadovo</a:t>
            </a:r>
            <a:r>
              <a:rPr lang="lt-LT" altLang="lt-L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tarnybinę veiklą vertina šį valstybės tarnautoją </a:t>
            </a:r>
            <a:r>
              <a:rPr lang="lt-LT" altLang="lt-LT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į pareigas priimantis asmuo ar jo įgaliotas asmuo</a:t>
            </a:r>
            <a:r>
              <a:rPr lang="en-US" altLang="lt-L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lt-L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lt-LT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kompetencijas</a:t>
            </a:r>
            <a:r>
              <a:rPr lang="en-US" altLang="lt-L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lt-LT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ir </a:t>
            </a:r>
            <a:r>
              <a:rPr lang="en-US" altLang="lt-LT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kolegos</a:t>
            </a:r>
            <a:r>
              <a:rPr lang="en-US" altLang="lt-LT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lt-LT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pavaldiniai</a:t>
            </a:r>
            <a:r>
              <a:rPr lang="lt-LT" altLang="lt-LT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lt-LT" altLang="lt-LT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913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alt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en-US" alt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vertinama</a:t>
            </a:r>
            <a:r>
              <a:rPr lang="en-US" alt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967541" y="1412777"/>
            <a:ext cx="9505056" cy="455622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t-LT" altLang="lt-LT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kvalifikacij</a:t>
            </a:r>
            <a:r>
              <a:rPr lang="en-US" altLang="lt-LT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altLang="lt-LT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alt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pagal</a:t>
            </a:r>
            <a:r>
              <a:rPr lang="en-US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</a:t>
            </a:r>
            <a:r>
              <a:rPr lang="en-US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vertinimo</a:t>
            </a:r>
            <a:r>
              <a:rPr lang="en-US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kriterijus</a:t>
            </a:r>
            <a:r>
              <a:rPr lang="en-US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</a:t>
            </a:r>
            <a:endParaRPr lang="lt-LT" altLang="lt-L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taikant</a:t>
            </a:r>
            <a:r>
              <a:rPr lang="en-US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atitinkamai </a:t>
            </a:r>
            <a:r>
              <a:rPr lang="en-US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lang="en-US" alt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laipsni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</a:t>
            </a:r>
            <a:r>
              <a:rPr lang="lt-LT" altLang="lt-L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kompetencijų vertinimą</a:t>
            </a:r>
            <a:r>
              <a:rPr lang="lt-LT" altLang="lt-L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įstaigos vadovams, o karjeros ir pakaitiniams valstybės tarnautojams – pagal pareigybės aprašyme nustatytų </a:t>
            </a:r>
            <a:r>
              <a:rPr lang="lt-LT" altLang="lt-L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kompetencijų indikatorius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lt-L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gebėjimai atlikti 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pareigybės aprašyme nustatytas </a:t>
            </a:r>
            <a:r>
              <a:rPr lang="lt-LT" altLang="lt-LT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funkcijas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lt-LT" altLang="lt-LT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pasiekti rezultatai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vykdant </a:t>
            </a:r>
            <a:r>
              <a:rPr lang="en-US" alt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tarnautojui</a:t>
            </a:r>
            <a:r>
              <a:rPr lang="lt-LT" alt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 vadovaujamam struktūriniam padaliniui ar  jo vadovaujamai įstaigai suformuluotas užduotis.</a:t>
            </a:r>
            <a:br>
              <a:rPr lang="lt-LT" altLang="lt-LT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967541" y="1412777"/>
            <a:ext cx="9505056" cy="4378423"/>
          </a:xfrm>
        </p:spPr>
        <p:txBody>
          <a:bodyPr>
            <a:normAutofit/>
          </a:bodyPr>
          <a:lstStyle/>
          <a:p>
            <a:pPr algn="just"/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Valstybės tarnautojų tarnybinės veiklos vertinimas </a:t>
            </a:r>
            <a:r>
              <a:rPr lang="lt-LT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atliekamas Valstybės tarnybos valdymo informacinėje sistemoje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(VATIS).</a:t>
            </a:r>
          </a:p>
          <a:p>
            <a:pPr algn="just"/>
            <a:endParaRPr lang="lt-L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 duomenys apie valstybės tarnautojo, kurio tarnybinė veikla vertinama, tiesioginį vadovą VATIS nėra tvarkomi, valstybės tarnautojo tarnybinės veiklos vertinimas </a:t>
            </a:r>
            <a:r>
              <a:rPr lang="lt-LT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atliekamas raštu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1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662741" y="404663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Tarnybinės veiklos vertinimo terminai 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662741" y="1369234"/>
            <a:ext cx="9809856" cy="4625166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u="sng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Kasmetinis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- </a:t>
            </a:r>
            <a:r>
              <a:rPr lang="lt-LT" sz="2400" dirty="0">
                <a:solidFill>
                  <a:schemeClr val="tx1"/>
                </a:solidFill>
                <a:latin typeface="+mn-lt"/>
              </a:rPr>
              <a:t>kiekvienais metais, jeigu valstybės tarnautojas eina pareigas toje įstaigoje </a:t>
            </a:r>
            <a:r>
              <a:rPr lang="lt-LT" sz="2400" i="1" dirty="0">
                <a:solidFill>
                  <a:schemeClr val="tx1"/>
                </a:solidFill>
                <a:latin typeface="+mn-lt"/>
              </a:rPr>
              <a:t>(ne konkrečiose pareigose)</a:t>
            </a:r>
            <a:r>
              <a:rPr lang="lt-LT" sz="2400" dirty="0">
                <a:solidFill>
                  <a:schemeClr val="tx1"/>
                </a:solidFill>
                <a:latin typeface="+mn-lt"/>
              </a:rPr>
              <a:t> ne trumpiau kaip 6 mėnesius per kalendorinius metus.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lt-LT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Terminas</a:t>
            </a:r>
            <a:r>
              <a:rPr lang="lt-LT" sz="24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– sausio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 d. </a:t>
            </a:r>
            <a:r>
              <a:rPr lang="lt-LT" sz="24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– vasario 20 d. (+5 d. d. prašymui pateikti vertinti komisijoje + 10 d. d. vertinimo komisijos posėdžiui organizuoti).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lt-LT" sz="24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lt-LT" altLang="lt-LT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Kai valstybės tarnautojas </a:t>
            </a:r>
            <a:r>
              <a:rPr lang="lt-LT" altLang="lt-LT" sz="2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dėl laikinojo nedarbingumo, komandiruotės, atostogų ar kitų svarbių priežasčių </a:t>
            </a:r>
            <a:r>
              <a:rPr lang="lt-LT" altLang="lt-LT" sz="24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negali užpildyti </a:t>
            </a:r>
            <a:r>
              <a:rPr lang="lt-LT" altLang="lt-LT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motyvuoto siūlymo </a:t>
            </a:r>
            <a:r>
              <a:rPr lang="lt-LT" altLang="lt-LT" sz="24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ir jo pateikti </a:t>
            </a:r>
            <a:r>
              <a:rPr lang="lt-LT" altLang="lt-LT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tiesioginiam vadovui, tai jis atlieka </a:t>
            </a:r>
            <a:r>
              <a:rPr lang="lt-LT" altLang="lt-LT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per 5 darbo dienas nuo šių priežasčių išnykimo dienos</a:t>
            </a:r>
            <a:r>
              <a:rPr lang="lt-LT" altLang="lt-LT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o valstybės tarnautojo kasmetinis tarnybinės veiklos vertinimas atliekamas </a:t>
            </a:r>
            <a:r>
              <a:rPr lang="lt-LT" altLang="lt-LT" sz="2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per 10 darbo dienų nuo šių nurodytų veiksmų atlikimo</a:t>
            </a:r>
            <a:r>
              <a:rPr lang="lt-LT" altLang="lt-LT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lt-LT" sz="2400" i="1" dirty="0">
              <a:solidFill>
                <a:srgbClr val="0070C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</a:pPr>
            <a:endParaRPr lang="lt-LT" altLang="lt-LT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112" y="249845"/>
            <a:ext cx="1385888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7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67540" y="94861"/>
            <a:ext cx="9505056" cy="792088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Vertinimo procedūros (I dalis)</a:t>
            </a:r>
            <a:endParaRPr lang="lt-LT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967541" y="1369234"/>
            <a:ext cx="9505056" cy="407362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lt-LT" sz="2400" i="1" dirty="0">
              <a:solidFill>
                <a:srgbClr val="0070C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</a:pPr>
            <a:endParaRPr lang="lt-LT" altLang="lt-LT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BDF3047D-A71D-4F8C-9F58-7B8485203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320057"/>
              </p:ext>
            </p:extLst>
          </p:nvPr>
        </p:nvGraphicFramePr>
        <p:xfrm>
          <a:off x="1093781" y="886949"/>
          <a:ext cx="9505055" cy="521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93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75" y="44450"/>
            <a:ext cx="7164388" cy="649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Vertinimo procedūros </a:t>
            </a:r>
            <a:r>
              <a:rPr lang="lt-LT" sz="135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(kasmetinio vertinimo metu) </a:t>
            </a:r>
            <a:r>
              <a:rPr lang="lt-LT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d.</a:t>
            </a:r>
          </a:p>
        </p:txBody>
      </p:sp>
      <p:grpSp>
        <p:nvGrpSpPr>
          <p:cNvPr id="63491" name="Grupė 5"/>
          <p:cNvGrpSpPr>
            <a:grpSpLocks/>
          </p:cNvGrpSpPr>
          <p:nvPr/>
        </p:nvGrpSpPr>
        <p:grpSpPr bwMode="auto">
          <a:xfrm>
            <a:off x="2135189" y="-2122488"/>
            <a:ext cx="8239125" cy="12299951"/>
            <a:chOff x="611560" y="-2122079"/>
            <a:chExt cx="8239187" cy="12299585"/>
          </a:xfrm>
        </p:grpSpPr>
        <p:sp>
          <p:nvSpPr>
            <p:cNvPr id="7" name="Laisva forma 6"/>
            <p:cNvSpPr/>
            <p:nvPr/>
          </p:nvSpPr>
          <p:spPr>
            <a:xfrm>
              <a:off x="3161104" y="503569"/>
              <a:ext cx="3257575" cy="1179254"/>
            </a:xfrm>
            <a:custGeom>
              <a:avLst/>
              <a:gdLst>
                <a:gd name="connsiteX0" fmla="*/ 0 w 3142343"/>
                <a:gd name="connsiteY0" fmla="*/ 155625 h 933733"/>
                <a:gd name="connsiteX1" fmla="*/ 155625 w 3142343"/>
                <a:gd name="connsiteY1" fmla="*/ 0 h 933733"/>
                <a:gd name="connsiteX2" fmla="*/ 2986718 w 3142343"/>
                <a:gd name="connsiteY2" fmla="*/ 0 h 933733"/>
                <a:gd name="connsiteX3" fmla="*/ 3142343 w 3142343"/>
                <a:gd name="connsiteY3" fmla="*/ 155625 h 933733"/>
                <a:gd name="connsiteX4" fmla="*/ 3142343 w 3142343"/>
                <a:gd name="connsiteY4" fmla="*/ 778108 h 933733"/>
                <a:gd name="connsiteX5" fmla="*/ 2986718 w 3142343"/>
                <a:gd name="connsiteY5" fmla="*/ 933733 h 933733"/>
                <a:gd name="connsiteX6" fmla="*/ 155625 w 3142343"/>
                <a:gd name="connsiteY6" fmla="*/ 933733 h 933733"/>
                <a:gd name="connsiteX7" fmla="*/ 0 w 3142343"/>
                <a:gd name="connsiteY7" fmla="*/ 778108 h 933733"/>
                <a:gd name="connsiteX8" fmla="*/ 0 w 3142343"/>
                <a:gd name="connsiteY8" fmla="*/ 155625 h 9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2343" h="933733">
                  <a:moveTo>
                    <a:pt x="0" y="155625"/>
                  </a:moveTo>
                  <a:cubicBezTo>
                    <a:pt x="0" y="69676"/>
                    <a:pt x="69676" y="0"/>
                    <a:pt x="155625" y="0"/>
                  </a:cubicBezTo>
                  <a:lnTo>
                    <a:pt x="2986718" y="0"/>
                  </a:lnTo>
                  <a:cubicBezTo>
                    <a:pt x="3072667" y="0"/>
                    <a:pt x="3142343" y="69676"/>
                    <a:pt x="3142343" y="155625"/>
                  </a:cubicBezTo>
                  <a:lnTo>
                    <a:pt x="3142343" y="778108"/>
                  </a:lnTo>
                  <a:cubicBezTo>
                    <a:pt x="3142343" y="864057"/>
                    <a:pt x="3072667" y="933733"/>
                    <a:pt x="2986718" y="933733"/>
                  </a:cubicBezTo>
                  <a:lnTo>
                    <a:pt x="155625" y="933733"/>
                  </a:lnTo>
                  <a:cubicBezTo>
                    <a:pt x="69676" y="933733"/>
                    <a:pt x="0" y="864057"/>
                    <a:pt x="0" y="778108"/>
                  </a:cubicBezTo>
                  <a:lnTo>
                    <a:pt x="0" y="1556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7491" tIns="87491" rIns="87491" bIns="87491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t-LT" sz="11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Tiesioginis vadovas 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t-LT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sausio 16 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vasario </a:t>
              </a: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</a:p>
          </p:txBody>
        </p:sp>
        <p:sp>
          <p:nvSpPr>
            <p:cNvPr id="8" name="Laisva forma 7"/>
            <p:cNvSpPr/>
            <p:nvPr/>
          </p:nvSpPr>
          <p:spPr>
            <a:xfrm>
              <a:off x="2130808" y="1268721"/>
              <a:ext cx="5343565" cy="53449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301996" y="554282"/>
                  </a:moveTo>
                  <a:arcTo wR="2672464" hR="2672464" stAng="18454279" swAng="1285630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Laisva forma 8"/>
            <p:cNvSpPr/>
            <p:nvPr/>
          </p:nvSpPr>
          <p:spPr>
            <a:xfrm>
              <a:off x="5940837" y="2852999"/>
              <a:ext cx="2838471" cy="773089"/>
            </a:xfrm>
            <a:custGeom>
              <a:avLst/>
              <a:gdLst>
                <a:gd name="connsiteX0" fmla="*/ 0 w 2838593"/>
                <a:gd name="connsiteY0" fmla="*/ 128739 h 772418"/>
                <a:gd name="connsiteX1" fmla="*/ 128739 w 2838593"/>
                <a:gd name="connsiteY1" fmla="*/ 0 h 772418"/>
                <a:gd name="connsiteX2" fmla="*/ 2709854 w 2838593"/>
                <a:gd name="connsiteY2" fmla="*/ 0 h 772418"/>
                <a:gd name="connsiteX3" fmla="*/ 2838593 w 2838593"/>
                <a:gd name="connsiteY3" fmla="*/ 128739 h 772418"/>
                <a:gd name="connsiteX4" fmla="*/ 2838593 w 2838593"/>
                <a:gd name="connsiteY4" fmla="*/ 643679 h 772418"/>
                <a:gd name="connsiteX5" fmla="*/ 2709854 w 2838593"/>
                <a:gd name="connsiteY5" fmla="*/ 772418 h 772418"/>
                <a:gd name="connsiteX6" fmla="*/ 128739 w 2838593"/>
                <a:gd name="connsiteY6" fmla="*/ 772418 h 772418"/>
                <a:gd name="connsiteX7" fmla="*/ 0 w 2838593"/>
                <a:gd name="connsiteY7" fmla="*/ 643679 h 772418"/>
                <a:gd name="connsiteX8" fmla="*/ 0 w 2838593"/>
                <a:gd name="connsiteY8" fmla="*/ 128739 h 7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593" h="772418">
                  <a:moveTo>
                    <a:pt x="0" y="128739"/>
                  </a:moveTo>
                  <a:cubicBezTo>
                    <a:pt x="0" y="57638"/>
                    <a:pt x="57638" y="0"/>
                    <a:pt x="128739" y="0"/>
                  </a:cubicBezTo>
                  <a:lnTo>
                    <a:pt x="2709854" y="0"/>
                  </a:lnTo>
                  <a:cubicBezTo>
                    <a:pt x="2780955" y="0"/>
                    <a:pt x="2838593" y="57638"/>
                    <a:pt x="2838593" y="128739"/>
                  </a:cubicBezTo>
                  <a:lnTo>
                    <a:pt x="2838593" y="643679"/>
                  </a:lnTo>
                  <a:cubicBezTo>
                    <a:pt x="2838593" y="714780"/>
                    <a:pt x="2780955" y="772418"/>
                    <a:pt x="2709854" y="772418"/>
                  </a:cubicBezTo>
                  <a:lnTo>
                    <a:pt x="128739" y="772418"/>
                  </a:lnTo>
                  <a:cubicBezTo>
                    <a:pt x="57638" y="772418"/>
                    <a:pt x="0" y="714780"/>
                    <a:pt x="0" y="643679"/>
                  </a:cubicBezTo>
                  <a:lnTo>
                    <a:pt x="0" y="1287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9261"/>
                <a:satOff val="1471"/>
                <a:lumOff val="569"/>
                <a:alphaOff val="0"/>
              </a:schemeClr>
            </a:fillRef>
            <a:effectRef idx="0">
              <a:schemeClr val="accent4">
                <a:hueOff val="-49261"/>
                <a:satOff val="1471"/>
                <a:lumOff val="569"/>
                <a:alphaOff val="0"/>
              </a:schemeClr>
            </a:effectRef>
            <a:fontRef idx="minor">
              <a:schemeClr val="lt1"/>
            </a:fontRef>
          </p:style>
          <p:txBody>
            <a:bodyPr lIns="79616" tIns="79616" rIns="79616" bIns="79616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Prireikus patikslina Motyvuoto siūlymo I skyriaus skiltį „Pagrindiniai praėjusių metų tarnybinės veiklos rezultatai“, nustato: užduotis, rodiklius, riziką.</a:t>
              </a:r>
            </a:p>
          </p:txBody>
        </p:sp>
        <p:sp>
          <p:nvSpPr>
            <p:cNvPr id="10" name="Laisva forma 9"/>
            <p:cNvSpPr/>
            <p:nvPr/>
          </p:nvSpPr>
          <p:spPr>
            <a:xfrm>
              <a:off x="2140334" y="1551288"/>
              <a:ext cx="5345153" cy="53449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290439" y="2135551"/>
                  </a:moveTo>
                  <a:arcTo wR="2672464" hR="2672464" stAng="20904604" swAng="241074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49261"/>
                <a:satOff val="1471"/>
                <a:lumOff val="569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Laisva forma 10"/>
            <p:cNvSpPr/>
            <p:nvPr/>
          </p:nvSpPr>
          <p:spPr>
            <a:xfrm>
              <a:off x="6012276" y="3932467"/>
              <a:ext cx="2838471" cy="773089"/>
            </a:xfrm>
            <a:custGeom>
              <a:avLst/>
              <a:gdLst>
                <a:gd name="connsiteX0" fmla="*/ 0 w 2838593"/>
                <a:gd name="connsiteY0" fmla="*/ 128740 h 772423"/>
                <a:gd name="connsiteX1" fmla="*/ 128740 w 2838593"/>
                <a:gd name="connsiteY1" fmla="*/ 0 h 772423"/>
                <a:gd name="connsiteX2" fmla="*/ 2709853 w 2838593"/>
                <a:gd name="connsiteY2" fmla="*/ 0 h 772423"/>
                <a:gd name="connsiteX3" fmla="*/ 2838593 w 2838593"/>
                <a:gd name="connsiteY3" fmla="*/ 128740 h 772423"/>
                <a:gd name="connsiteX4" fmla="*/ 2838593 w 2838593"/>
                <a:gd name="connsiteY4" fmla="*/ 643683 h 772423"/>
                <a:gd name="connsiteX5" fmla="*/ 2709853 w 2838593"/>
                <a:gd name="connsiteY5" fmla="*/ 772423 h 772423"/>
                <a:gd name="connsiteX6" fmla="*/ 128740 w 2838593"/>
                <a:gd name="connsiteY6" fmla="*/ 772423 h 772423"/>
                <a:gd name="connsiteX7" fmla="*/ 0 w 2838593"/>
                <a:gd name="connsiteY7" fmla="*/ 643683 h 772423"/>
                <a:gd name="connsiteX8" fmla="*/ 0 w 2838593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593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709853" y="0"/>
                  </a:lnTo>
                  <a:cubicBezTo>
                    <a:pt x="2780954" y="0"/>
                    <a:pt x="2838593" y="57639"/>
                    <a:pt x="2838593" y="128740"/>
                  </a:cubicBezTo>
                  <a:lnTo>
                    <a:pt x="2838593" y="643683"/>
                  </a:lnTo>
                  <a:cubicBezTo>
                    <a:pt x="2838593" y="714784"/>
                    <a:pt x="2780954" y="772423"/>
                    <a:pt x="2709853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98522"/>
                <a:satOff val="2942"/>
                <a:lumOff val="1137"/>
                <a:alphaOff val="0"/>
              </a:schemeClr>
            </a:fillRef>
            <a:effectRef idx="0">
              <a:schemeClr val="accent4">
                <a:hueOff val="-98522"/>
                <a:satOff val="2942"/>
                <a:lumOff val="1137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Įrašo pasiektų tarnybinės veiklos rezultatų, vykdant užduotis, vertinimą</a:t>
              </a:r>
            </a:p>
          </p:txBody>
        </p:sp>
        <p:sp>
          <p:nvSpPr>
            <p:cNvPr id="12" name="Laisva forma 11"/>
            <p:cNvSpPr/>
            <p:nvPr/>
          </p:nvSpPr>
          <p:spPr>
            <a:xfrm>
              <a:off x="3359543" y="4364254"/>
              <a:ext cx="5345153" cy="53449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030581" y="370816"/>
                  </a:moveTo>
                  <a:arcTo wR="2672464" hR="2672464" stAng="18032596" swAng="235306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98522"/>
                <a:satOff val="2942"/>
                <a:lumOff val="1137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Laisva forma 12"/>
            <p:cNvSpPr/>
            <p:nvPr/>
          </p:nvSpPr>
          <p:spPr>
            <a:xfrm>
              <a:off x="6012276" y="4869064"/>
              <a:ext cx="2838471" cy="773089"/>
            </a:xfrm>
            <a:custGeom>
              <a:avLst/>
              <a:gdLst>
                <a:gd name="connsiteX0" fmla="*/ 0 w 2838593"/>
                <a:gd name="connsiteY0" fmla="*/ 128740 h 772423"/>
                <a:gd name="connsiteX1" fmla="*/ 128740 w 2838593"/>
                <a:gd name="connsiteY1" fmla="*/ 0 h 772423"/>
                <a:gd name="connsiteX2" fmla="*/ 2709853 w 2838593"/>
                <a:gd name="connsiteY2" fmla="*/ 0 h 772423"/>
                <a:gd name="connsiteX3" fmla="*/ 2838593 w 2838593"/>
                <a:gd name="connsiteY3" fmla="*/ 128740 h 772423"/>
                <a:gd name="connsiteX4" fmla="*/ 2838593 w 2838593"/>
                <a:gd name="connsiteY4" fmla="*/ 643683 h 772423"/>
                <a:gd name="connsiteX5" fmla="*/ 2709853 w 2838593"/>
                <a:gd name="connsiteY5" fmla="*/ 772423 h 772423"/>
                <a:gd name="connsiteX6" fmla="*/ 128740 w 2838593"/>
                <a:gd name="connsiteY6" fmla="*/ 772423 h 772423"/>
                <a:gd name="connsiteX7" fmla="*/ 0 w 2838593"/>
                <a:gd name="connsiteY7" fmla="*/ 643683 h 772423"/>
                <a:gd name="connsiteX8" fmla="*/ 0 w 2838593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593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709853" y="0"/>
                  </a:lnTo>
                  <a:cubicBezTo>
                    <a:pt x="2780954" y="0"/>
                    <a:pt x="2838593" y="57639"/>
                    <a:pt x="2838593" y="128740"/>
                  </a:cubicBezTo>
                  <a:lnTo>
                    <a:pt x="2838593" y="643683"/>
                  </a:lnTo>
                  <a:cubicBezTo>
                    <a:pt x="2838593" y="714784"/>
                    <a:pt x="2780954" y="772423"/>
                    <a:pt x="2709853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7784"/>
                <a:satOff val="4413"/>
                <a:lumOff val="1706"/>
                <a:alphaOff val="0"/>
              </a:schemeClr>
            </a:fillRef>
            <a:effectRef idx="0">
              <a:schemeClr val="accent4">
                <a:hueOff val="-147784"/>
                <a:satOff val="4413"/>
                <a:lumOff val="1706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Įvertina valstybės tarnautojo gebėjimus atlikti pareigybės aprašyme nustatytas funkcijas ir įrašo komentarus, jeigu jo ir valstybės tarnautojo vertinimai nesutampa</a:t>
              </a:r>
            </a:p>
          </p:txBody>
        </p:sp>
        <p:sp>
          <p:nvSpPr>
            <p:cNvPr id="14" name="Laisva forma 13"/>
            <p:cNvSpPr/>
            <p:nvPr/>
          </p:nvSpPr>
          <p:spPr>
            <a:xfrm>
              <a:off x="3388118" y="552779"/>
              <a:ext cx="5345153" cy="5344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96241" y="5180194"/>
                  </a:moveTo>
                  <a:arcTo wR="2672464" hR="2672464" stAng="4186658" swAng="917515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147784"/>
                <a:satOff val="4413"/>
                <a:lumOff val="1706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Laisva forma 14"/>
            <p:cNvSpPr/>
            <p:nvPr/>
          </p:nvSpPr>
          <p:spPr>
            <a:xfrm>
              <a:off x="3780234" y="5896145"/>
              <a:ext cx="2762271" cy="912786"/>
            </a:xfrm>
            <a:custGeom>
              <a:avLst/>
              <a:gdLst>
                <a:gd name="connsiteX0" fmla="*/ 0 w 2762236"/>
                <a:gd name="connsiteY0" fmla="*/ 128740 h 772423"/>
                <a:gd name="connsiteX1" fmla="*/ 128740 w 2762236"/>
                <a:gd name="connsiteY1" fmla="*/ 0 h 772423"/>
                <a:gd name="connsiteX2" fmla="*/ 2633496 w 2762236"/>
                <a:gd name="connsiteY2" fmla="*/ 0 h 772423"/>
                <a:gd name="connsiteX3" fmla="*/ 2762236 w 2762236"/>
                <a:gd name="connsiteY3" fmla="*/ 128740 h 772423"/>
                <a:gd name="connsiteX4" fmla="*/ 2762236 w 2762236"/>
                <a:gd name="connsiteY4" fmla="*/ 643683 h 772423"/>
                <a:gd name="connsiteX5" fmla="*/ 2633496 w 2762236"/>
                <a:gd name="connsiteY5" fmla="*/ 772423 h 772423"/>
                <a:gd name="connsiteX6" fmla="*/ 128740 w 2762236"/>
                <a:gd name="connsiteY6" fmla="*/ 772423 h 772423"/>
                <a:gd name="connsiteX7" fmla="*/ 0 w 2762236"/>
                <a:gd name="connsiteY7" fmla="*/ 643683 h 772423"/>
                <a:gd name="connsiteX8" fmla="*/ 0 w 2762236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36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633496" y="0"/>
                  </a:lnTo>
                  <a:cubicBezTo>
                    <a:pt x="2704597" y="0"/>
                    <a:pt x="2762236" y="57639"/>
                    <a:pt x="2762236" y="128740"/>
                  </a:cubicBezTo>
                  <a:lnTo>
                    <a:pt x="2762236" y="643683"/>
                  </a:lnTo>
                  <a:cubicBezTo>
                    <a:pt x="2762236" y="714784"/>
                    <a:pt x="2704597" y="772423"/>
                    <a:pt x="2633496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97045"/>
                <a:satOff val="5884"/>
                <a:lumOff val="2274"/>
                <a:alphaOff val="0"/>
              </a:schemeClr>
            </a:fillRef>
            <a:effectRef idx="0">
              <a:schemeClr val="accent4">
                <a:hueOff val="-197045"/>
                <a:satOff val="5884"/>
                <a:lumOff val="2274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Į</a:t>
              </a:r>
              <a:r>
                <a:rPr lang="en-US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vertina</a:t>
              </a: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valstybės tarnautojo kvalifikaciją ir įrašo komentarus, jeigu jo ir valstybės tarnautojo vertinimai nesutampa</a:t>
              </a:r>
            </a:p>
          </p:txBody>
        </p:sp>
        <p:sp>
          <p:nvSpPr>
            <p:cNvPr id="16" name="Laisva forma 15"/>
            <p:cNvSpPr/>
            <p:nvPr/>
          </p:nvSpPr>
          <p:spPr>
            <a:xfrm>
              <a:off x="879849" y="849634"/>
              <a:ext cx="5345153" cy="53449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03100" y="5344754"/>
                  </a:moveTo>
                  <a:arcTo wR="2672464" hR="2672464" stAng="5360591" swAng="766008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197045"/>
                <a:satOff val="5884"/>
                <a:lumOff val="227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Laisva forma 16"/>
            <p:cNvSpPr/>
            <p:nvPr/>
          </p:nvSpPr>
          <p:spPr>
            <a:xfrm>
              <a:off x="1043363" y="5313551"/>
              <a:ext cx="2738458" cy="773089"/>
            </a:xfrm>
            <a:custGeom>
              <a:avLst/>
              <a:gdLst>
                <a:gd name="connsiteX0" fmla="*/ 0 w 2738822"/>
                <a:gd name="connsiteY0" fmla="*/ 128740 h 772423"/>
                <a:gd name="connsiteX1" fmla="*/ 128740 w 2738822"/>
                <a:gd name="connsiteY1" fmla="*/ 0 h 772423"/>
                <a:gd name="connsiteX2" fmla="*/ 2610082 w 2738822"/>
                <a:gd name="connsiteY2" fmla="*/ 0 h 772423"/>
                <a:gd name="connsiteX3" fmla="*/ 2738822 w 2738822"/>
                <a:gd name="connsiteY3" fmla="*/ 128740 h 772423"/>
                <a:gd name="connsiteX4" fmla="*/ 2738822 w 2738822"/>
                <a:gd name="connsiteY4" fmla="*/ 643683 h 772423"/>
                <a:gd name="connsiteX5" fmla="*/ 2610082 w 2738822"/>
                <a:gd name="connsiteY5" fmla="*/ 772423 h 772423"/>
                <a:gd name="connsiteX6" fmla="*/ 128740 w 2738822"/>
                <a:gd name="connsiteY6" fmla="*/ 772423 h 772423"/>
                <a:gd name="connsiteX7" fmla="*/ 0 w 2738822"/>
                <a:gd name="connsiteY7" fmla="*/ 643683 h 772423"/>
                <a:gd name="connsiteX8" fmla="*/ 0 w 2738822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8822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610082" y="0"/>
                  </a:lnTo>
                  <a:cubicBezTo>
                    <a:pt x="2681183" y="0"/>
                    <a:pt x="2738822" y="57639"/>
                    <a:pt x="2738822" y="128740"/>
                  </a:cubicBezTo>
                  <a:lnTo>
                    <a:pt x="2738822" y="643683"/>
                  </a:lnTo>
                  <a:cubicBezTo>
                    <a:pt x="2738822" y="714784"/>
                    <a:pt x="2681183" y="772423"/>
                    <a:pt x="2610082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46306"/>
                <a:satOff val="7355"/>
                <a:lumOff val="2843"/>
                <a:alphaOff val="0"/>
              </a:schemeClr>
            </a:fillRef>
            <a:effectRef idx="0">
              <a:schemeClr val="accent4">
                <a:hueOff val="-246306"/>
                <a:satOff val="7355"/>
                <a:lumOff val="2843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Prireikus sudaro valstybės tarnautojo individualų kvalifikacijos tobulinimo planą</a:t>
              </a:r>
            </a:p>
          </p:txBody>
        </p:sp>
        <p:sp>
          <p:nvSpPr>
            <p:cNvPr id="18" name="Laisva forma 17"/>
            <p:cNvSpPr/>
            <p:nvPr/>
          </p:nvSpPr>
          <p:spPr>
            <a:xfrm>
              <a:off x="1000500" y="4832552"/>
              <a:ext cx="5343565" cy="5344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69473" y="462694"/>
                  </a:moveTo>
                  <a:arcTo wR="2672464" hR="2672464" stAng="14146689" swAng="129457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246306"/>
                <a:satOff val="7355"/>
                <a:lumOff val="284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Laisva forma 18"/>
            <p:cNvSpPr/>
            <p:nvPr/>
          </p:nvSpPr>
          <p:spPr>
            <a:xfrm>
              <a:off x="756023" y="4449976"/>
              <a:ext cx="2679720" cy="773089"/>
            </a:xfrm>
            <a:custGeom>
              <a:avLst/>
              <a:gdLst>
                <a:gd name="connsiteX0" fmla="*/ 0 w 2680630"/>
                <a:gd name="connsiteY0" fmla="*/ 128740 h 772423"/>
                <a:gd name="connsiteX1" fmla="*/ 128740 w 2680630"/>
                <a:gd name="connsiteY1" fmla="*/ 0 h 772423"/>
                <a:gd name="connsiteX2" fmla="*/ 2551890 w 2680630"/>
                <a:gd name="connsiteY2" fmla="*/ 0 h 772423"/>
                <a:gd name="connsiteX3" fmla="*/ 2680630 w 2680630"/>
                <a:gd name="connsiteY3" fmla="*/ 128740 h 772423"/>
                <a:gd name="connsiteX4" fmla="*/ 2680630 w 2680630"/>
                <a:gd name="connsiteY4" fmla="*/ 643683 h 772423"/>
                <a:gd name="connsiteX5" fmla="*/ 2551890 w 2680630"/>
                <a:gd name="connsiteY5" fmla="*/ 772423 h 772423"/>
                <a:gd name="connsiteX6" fmla="*/ 128740 w 2680630"/>
                <a:gd name="connsiteY6" fmla="*/ 772423 h 772423"/>
                <a:gd name="connsiteX7" fmla="*/ 0 w 2680630"/>
                <a:gd name="connsiteY7" fmla="*/ 643683 h 772423"/>
                <a:gd name="connsiteX8" fmla="*/ 0 w 2680630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0630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551890" y="0"/>
                  </a:lnTo>
                  <a:cubicBezTo>
                    <a:pt x="2622991" y="0"/>
                    <a:pt x="2680630" y="57639"/>
                    <a:pt x="2680630" y="128740"/>
                  </a:cubicBezTo>
                  <a:lnTo>
                    <a:pt x="2680630" y="643683"/>
                  </a:lnTo>
                  <a:cubicBezTo>
                    <a:pt x="2680630" y="714784"/>
                    <a:pt x="2622991" y="772423"/>
                    <a:pt x="2551890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5567"/>
                <a:satOff val="8825"/>
                <a:lumOff val="3412"/>
                <a:alphaOff val="0"/>
              </a:schemeClr>
            </a:fillRef>
            <a:effectRef idx="0">
              <a:schemeClr val="accent4">
                <a:hueOff val="-295567"/>
                <a:satOff val="8825"/>
                <a:lumOff val="3412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Įrašo bendrą valstybės tarnautojo tarnybinės veiklos vertinimą (labai gerai, gerai arba nepatenkinamai)</a:t>
              </a:r>
            </a:p>
          </p:txBody>
        </p:sp>
        <p:sp>
          <p:nvSpPr>
            <p:cNvPr id="20" name="Laisva forma 19"/>
            <p:cNvSpPr/>
            <p:nvPr/>
          </p:nvSpPr>
          <p:spPr>
            <a:xfrm>
              <a:off x="1951420" y="1403654"/>
              <a:ext cx="5345152" cy="5344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912" y="3013988"/>
                  </a:moveTo>
                  <a:arcTo wR="2672464" hR="2672464" stAng="10359474" swAng="127128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295567"/>
                <a:satOff val="8825"/>
                <a:lumOff val="341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Laisva forma 20"/>
            <p:cNvSpPr/>
            <p:nvPr/>
          </p:nvSpPr>
          <p:spPr>
            <a:xfrm>
              <a:off x="611560" y="3513379"/>
              <a:ext cx="2625745" cy="773089"/>
            </a:xfrm>
            <a:custGeom>
              <a:avLst/>
              <a:gdLst>
                <a:gd name="connsiteX0" fmla="*/ 0 w 2626107"/>
                <a:gd name="connsiteY0" fmla="*/ 128740 h 772423"/>
                <a:gd name="connsiteX1" fmla="*/ 128740 w 2626107"/>
                <a:gd name="connsiteY1" fmla="*/ 0 h 772423"/>
                <a:gd name="connsiteX2" fmla="*/ 2497367 w 2626107"/>
                <a:gd name="connsiteY2" fmla="*/ 0 h 772423"/>
                <a:gd name="connsiteX3" fmla="*/ 2626107 w 2626107"/>
                <a:gd name="connsiteY3" fmla="*/ 128740 h 772423"/>
                <a:gd name="connsiteX4" fmla="*/ 2626107 w 2626107"/>
                <a:gd name="connsiteY4" fmla="*/ 643683 h 772423"/>
                <a:gd name="connsiteX5" fmla="*/ 2497367 w 2626107"/>
                <a:gd name="connsiteY5" fmla="*/ 772423 h 772423"/>
                <a:gd name="connsiteX6" fmla="*/ 128740 w 2626107"/>
                <a:gd name="connsiteY6" fmla="*/ 772423 h 772423"/>
                <a:gd name="connsiteX7" fmla="*/ 0 w 2626107"/>
                <a:gd name="connsiteY7" fmla="*/ 643683 h 772423"/>
                <a:gd name="connsiteX8" fmla="*/ 0 w 2626107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107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497367" y="0"/>
                  </a:lnTo>
                  <a:cubicBezTo>
                    <a:pt x="2568468" y="0"/>
                    <a:pt x="2626107" y="57639"/>
                    <a:pt x="2626107" y="128740"/>
                  </a:cubicBezTo>
                  <a:lnTo>
                    <a:pt x="2626107" y="643683"/>
                  </a:lnTo>
                  <a:cubicBezTo>
                    <a:pt x="2626107" y="714784"/>
                    <a:pt x="2568468" y="772423"/>
                    <a:pt x="2497367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44828"/>
                <a:satOff val="10296"/>
                <a:lumOff val="3980"/>
                <a:alphaOff val="0"/>
              </a:schemeClr>
            </a:fillRef>
            <a:effectRef idx="0">
              <a:schemeClr val="accent4">
                <a:hueOff val="-344828"/>
                <a:satOff val="10296"/>
                <a:lumOff val="3980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Įrašo vieną iš VTĮ 27 str. 8, 9 d. nurodytų siūlymų</a:t>
              </a:r>
            </a:p>
          </p:txBody>
        </p:sp>
        <p:sp>
          <p:nvSpPr>
            <p:cNvPr id="22" name="Laisva forma 21"/>
            <p:cNvSpPr/>
            <p:nvPr/>
          </p:nvSpPr>
          <p:spPr>
            <a:xfrm>
              <a:off x="1319590" y="-875928"/>
              <a:ext cx="5345152" cy="5344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10182" y="4372188"/>
                  </a:moveTo>
                  <a:arcTo wR="2672464" hR="2672464" stAng="8430289" swAng="90720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344828"/>
                <a:satOff val="10296"/>
                <a:lumOff val="398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Laisva forma 22"/>
            <p:cNvSpPr/>
            <p:nvPr/>
          </p:nvSpPr>
          <p:spPr>
            <a:xfrm>
              <a:off x="756023" y="2649805"/>
              <a:ext cx="2405081" cy="773089"/>
            </a:xfrm>
            <a:custGeom>
              <a:avLst/>
              <a:gdLst>
                <a:gd name="connsiteX0" fmla="*/ 0 w 2406209"/>
                <a:gd name="connsiteY0" fmla="*/ 128740 h 772423"/>
                <a:gd name="connsiteX1" fmla="*/ 128740 w 2406209"/>
                <a:gd name="connsiteY1" fmla="*/ 0 h 772423"/>
                <a:gd name="connsiteX2" fmla="*/ 2277469 w 2406209"/>
                <a:gd name="connsiteY2" fmla="*/ 0 h 772423"/>
                <a:gd name="connsiteX3" fmla="*/ 2406209 w 2406209"/>
                <a:gd name="connsiteY3" fmla="*/ 128740 h 772423"/>
                <a:gd name="connsiteX4" fmla="*/ 2406209 w 2406209"/>
                <a:gd name="connsiteY4" fmla="*/ 643683 h 772423"/>
                <a:gd name="connsiteX5" fmla="*/ 2277469 w 2406209"/>
                <a:gd name="connsiteY5" fmla="*/ 772423 h 772423"/>
                <a:gd name="connsiteX6" fmla="*/ 128740 w 2406209"/>
                <a:gd name="connsiteY6" fmla="*/ 772423 h 772423"/>
                <a:gd name="connsiteX7" fmla="*/ 0 w 2406209"/>
                <a:gd name="connsiteY7" fmla="*/ 643683 h 772423"/>
                <a:gd name="connsiteX8" fmla="*/ 0 w 2406209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6209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277469" y="0"/>
                  </a:lnTo>
                  <a:cubicBezTo>
                    <a:pt x="2348570" y="0"/>
                    <a:pt x="2406209" y="57639"/>
                    <a:pt x="2406209" y="128740"/>
                  </a:cubicBezTo>
                  <a:lnTo>
                    <a:pt x="2406209" y="643683"/>
                  </a:lnTo>
                  <a:cubicBezTo>
                    <a:pt x="2406209" y="714784"/>
                    <a:pt x="2348570" y="772423"/>
                    <a:pt x="2277469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94089"/>
                <a:satOff val="11767"/>
                <a:lumOff val="4549"/>
                <a:alphaOff val="0"/>
              </a:schemeClr>
            </a:fillRef>
            <a:effectRef idx="0">
              <a:schemeClr val="accent4">
                <a:hueOff val="-394089"/>
                <a:satOff val="11767"/>
                <a:lumOff val="4549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Supažindina valstybės </a:t>
              </a:r>
              <a:r>
                <a:rPr lang="lt-LT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tarnautoją VATIS / pasirašytinai</a:t>
              </a:r>
              <a:endParaRPr lang="lt-LT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aisva forma 23"/>
            <p:cNvSpPr/>
            <p:nvPr/>
          </p:nvSpPr>
          <p:spPr>
            <a:xfrm>
              <a:off x="1905382" y="995679"/>
              <a:ext cx="5345153" cy="53449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4681" y="1623002"/>
                  </a:moveTo>
                  <a:arcTo wR="2672464" hR="2672464" stAng="12187335" swAng="132524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394089"/>
                <a:satOff val="11767"/>
                <a:lumOff val="4549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Laisva forma 24"/>
            <p:cNvSpPr/>
            <p:nvPr/>
          </p:nvSpPr>
          <p:spPr>
            <a:xfrm>
              <a:off x="1014788" y="1721145"/>
              <a:ext cx="2838471" cy="773090"/>
            </a:xfrm>
            <a:custGeom>
              <a:avLst/>
              <a:gdLst>
                <a:gd name="connsiteX0" fmla="*/ 0 w 2838593"/>
                <a:gd name="connsiteY0" fmla="*/ 128740 h 772423"/>
                <a:gd name="connsiteX1" fmla="*/ 128740 w 2838593"/>
                <a:gd name="connsiteY1" fmla="*/ 0 h 772423"/>
                <a:gd name="connsiteX2" fmla="*/ 2709853 w 2838593"/>
                <a:gd name="connsiteY2" fmla="*/ 0 h 772423"/>
                <a:gd name="connsiteX3" fmla="*/ 2838593 w 2838593"/>
                <a:gd name="connsiteY3" fmla="*/ 128740 h 772423"/>
                <a:gd name="connsiteX4" fmla="*/ 2838593 w 2838593"/>
                <a:gd name="connsiteY4" fmla="*/ 643683 h 772423"/>
                <a:gd name="connsiteX5" fmla="*/ 2709853 w 2838593"/>
                <a:gd name="connsiteY5" fmla="*/ 772423 h 772423"/>
                <a:gd name="connsiteX6" fmla="*/ 128740 w 2838593"/>
                <a:gd name="connsiteY6" fmla="*/ 772423 h 772423"/>
                <a:gd name="connsiteX7" fmla="*/ 0 w 2838593"/>
                <a:gd name="connsiteY7" fmla="*/ 643683 h 772423"/>
                <a:gd name="connsiteX8" fmla="*/ 0 w 2838593"/>
                <a:gd name="connsiteY8" fmla="*/ 128740 h 7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593" h="772423">
                  <a:moveTo>
                    <a:pt x="0" y="128740"/>
                  </a:moveTo>
                  <a:cubicBezTo>
                    <a:pt x="0" y="57639"/>
                    <a:pt x="57639" y="0"/>
                    <a:pt x="128740" y="0"/>
                  </a:cubicBezTo>
                  <a:lnTo>
                    <a:pt x="2709853" y="0"/>
                  </a:lnTo>
                  <a:cubicBezTo>
                    <a:pt x="2780954" y="0"/>
                    <a:pt x="2838593" y="57639"/>
                    <a:pt x="2838593" y="128740"/>
                  </a:cubicBezTo>
                  <a:lnTo>
                    <a:pt x="2838593" y="643683"/>
                  </a:lnTo>
                  <a:cubicBezTo>
                    <a:pt x="2838593" y="714784"/>
                    <a:pt x="2780954" y="772423"/>
                    <a:pt x="2709853" y="772423"/>
                  </a:cubicBezTo>
                  <a:lnTo>
                    <a:pt x="128740" y="772423"/>
                  </a:lnTo>
                  <a:cubicBezTo>
                    <a:pt x="57639" y="772423"/>
                    <a:pt x="0" y="714784"/>
                    <a:pt x="0" y="643683"/>
                  </a:cubicBezTo>
                  <a:lnTo>
                    <a:pt x="0" y="1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3351"/>
                <a:satOff val="13238"/>
                <a:lumOff val="5117"/>
                <a:alphaOff val="0"/>
              </a:schemeClr>
            </a:fillRef>
            <a:effectRef idx="0">
              <a:schemeClr val="accent4">
                <a:hueOff val="-443351"/>
                <a:satOff val="13238"/>
                <a:lumOff val="5117"/>
                <a:alphaOff val="0"/>
              </a:schemeClr>
            </a:effectRef>
            <a:fontRef idx="minor">
              <a:schemeClr val="lt1"/>
            </a:fontRef>
          </p:style>
          <p:txBody>
            <a:bodyPr lIns="79617" tIns="79617" rIns="79617" bIns="7961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Motyvuotą siūlymą pateikia į pareigas priimančiam asmeniui</a:t>
              </a:r>
            </a:p>
          </p:txBody>
        </p:sp>
        <p:sp>
          <p:nvSpPr>
            <p:cNvPr id="26" name="Laisva forma 25"/>
            <p:cNvSpPr/>
            <p:nvPr/>
          </p:nvSpPr>
          <p:spPr>
            <a:xfrm>
              <a:off x="2197484" y="743274"/>
              <a:ext cx="5343565" cy="5344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7206" y="424511"/>
                  </a:moveTo>
                  <a:arcTo wR="2672464" hR="2672464" stAng="14235729" swAng="4013829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443351"/>
                <a:satOff val="13238"/>
                <a:lumOff val="5117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Laisva forma 26"/>
            <p:cNvSpPr/>
            <p:nvPr/>
          </p:nvSpPr>
          <p:spPr>
            <a:xfrm>
              <a:off x="5723348" y="1773531"/>
              <a:ext cx="3114698" cy="806426"/>
            </a:xfrm>
            <a:custGeom>
              <a:avLst/>
              <a:gdLst>
                <a:gd name="connsiteX0" fmla="*/ 0 w 3113188"/>
                <a:gd name="connsiteY0" fmla="*/ 134572 h 807418"/>
                <a:gd name="connsiteX1" fmla="*/ 134572 w 3113188"/>
                <a:gd name="connsiteY1" fmla="*/ 0 h 807418"/>
                <a:gd name="connsiteX2" fmla="*/ 2978616 w 3113188"/>
                <a:gd name="connsiteY2" fmla="*/ 0 h 807418"/>
                <a:gd name="connsiteX3" fmla="*/ 3113188 w 3113188"/>
                <a:gd name="connsiteY3" fmla="*/ 134572 h 807418"/>
                <a:gd name="connsiteX4" fmla="*/ 3113188 w 3113188"/>
                <a:gd name="connsiteY4" fmla="*/ 672846 h 807418"/>
                <a:gd name="connsiteX5" fmla="*/ 2978616 w 3113188"/>
                <a:gd name="connsiteY5" fmla="*/ 807418 h 807418"/>
                <a:gd name="connsiteX6" fmla="*/ 134572 w 3113188"/>
                <a:gd name="connsiteY6" fmla="*/ 807418 h 807418"/>
                <a:gd name="connsiteX7" fmla="*/ 0 w 3113188"/>
                <a:gd name="connsiteY7" fmla="*/ 672846 h 807418"/>
                <a:gd name="connsiteX8" fmla="*/ 0 w 3113188"/>
                <a:gd name="connsiteY8" fmla="*/ 134572 h 80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3188" h="807418">
                  <a:moveTo>
                    <a:pt x="0" y="134572"/>
                  </a:moveTo>
                  <a:cubicBezTo>
                    <a:pt x="0" y="60250"/>
                    <a:pt x="60250" y="0"/>
                    <a:pt x="134572" y="0"/>
                  </a:cubicBezTo>
                  <a:lnTo>
                    <a:pt x="2978616" y="0"/>
                  </a:lnTo>
                  <a:cubicBezTo>
                    <a:pt x="3052938" y="0"/>
                    <a:pt x="3113188" y="60250"/>
                    <a:pt x="3113188" y="134572"/>
                  </a:cubicBezTo>
                  <a:lnTo>
                    <a:pt x="3113188" y="672846"/>
                  </a:lnTo>
                  <a:cubicBezTo>
                    <a:pt x="3113188" y="747168"/>
                    <a:pt x="3052938" y="807418"/>
                    <a:pt x="2978616" y="807418"/>
                  </a:cubicBezTo>
                  <a:lnTo>
                    <a:pt x="134572" y="807418"/>
                  </a:lnTo>
                  <a:cubicBezTo>
                    <a:pt x="60250" y="807418"/>
                    <a:pt x="0" y="747168"/>
                    <a:pt x="0" y="672846"/>
                  </a:cubicBezTo>
                  <a:lnTo>
                    <a:pt x="0" y="1345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92612"/>
                <a:satOff val="14709"/>
                <a:lumOff val="5686"/>
                <a:alphaOff val="0"/>
              </a:schemeClr>
            </a:fillRef>
            <a:effectRef idx="0">
              <a:schemeClr val="accent4">
                <a:hueOff val="-492612"/>
                <a:satOff val="14709"/>
                <a:lumOff val="5686"/>
                <a:alphaOff val="0"/>
              </a:schemeClr>
            </a:effectRef>
            <a:fontRef idx="minor">
              <a:schemeClr val="lt1"/>
            </a:fontRef>
          </p:style>
          <p:txBody>
            <a:bodyPr lIns="81325" tIns="81325" rIns="81325" bIns="8132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1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Pokalbio</a:t>
              </a:r>
              <a:r>
                <a:rPr lang="en-US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metu</a:t>
              </a:r>
              <a:r>
                <a:rPr lang="en-US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aptaria</a:t>
              </a:r>
              <a:r>
                <a: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tarnybin</a:t>
              </a:r>
              <a:r>
                <a:rPr lang="lt-LT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ės veiklos rezultatus, einamųjų metų užduotis, rezultatų vertinimo rodiklius, riziką, gebėjimus atlikti pareigybės aprašyme nustatytas funkcijas, kvalifikaciją</a:t>
              </a:r>
            </a:p>
          </p:txBody>
        </p:sp>
        <p:sp>
          <p:nvSpPr>
            <p:cNvPr id="28" name="Laisva forma 27"/>
            <p:cNvSpPr/>
            <p:nvPr/>
          </p:nvSpPr>
          <p:spPr>
            <a:xfrm rot="7823002">
              <a:off x="3085796" y="-2121385"/>
              <a:ext cx="5344954" cy="53435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70872" y="5151426"/>
                  </a:moveTo>
                  <a:arcTo wR="2672464" hR="2672464" stAng="4083766" swAng="4293371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492612"/>
                <a:satOff val="14709"/>
                <a:lumOff val="5686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5" name="Tiesioji rodyklės jungtis 4"/>
          <p:cNvCxnSpPr/>
          <p:nvPr/>
        </p:nvCxnSpPr>
        <p:spPr>
          <a:xfrm>
            <a:off x="8832850" y="2565400"/>
            <a:ext cx="71438" cy="28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Tiesioji rodyklės jungtis 29"/>
          <p:cNvCxnSpPr/>
          <p:nvPr/>
        </p:nvCxnSpPr>
        <p:spPr>
          <a:xfrm>
            <a:off x="7535863" y="1641476"/>
            <a:ext cx="214312" cy="131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908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Žali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VTD_skaidriu_sablonas</Template>
  <TotalTime>2092</TotalTime>
  <Words>2625</Words>
  <Application>Microsoft Macintosh PowerPoint</Application>
  <PresentationFormat>Widescreen</PresentationFormat>
  <Paragraphs>545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AvenirNext LT Pro Regular</vt:lpstr>
      <vt:lpstr>Calibri</vt:lpstr>
      <vt:lpstr>Cambria</vt:lpstr>
      <vt:lpstr>Georgia</vt:lpstr>
      <vt:lpstr>Times New Roman</vt:lpstr>
      <vt:lpstr>Verdana</vt:lpstr>
      <vt:lpstr>Wingdings</vt:lpstr>
      <vt:lpstr>Wingdings 3</vt:lpstr>
      <vt:lpstr>1_Office Theme</vt:lpstr>
      <vt:lpstr>Kasmetinis tarnybinės veiklos  vertinimas</vt:lpstr>
      <vt:lpstr>Reglamentavimas </vt:lpstr>
      <vt:lpstr> Kas yra vertinami? </vt:lpstr>
      <vt:lpstr>Kas vertina?  </vt:lpstr>
      <vt:lpstr>Kas yra vertinama? </vt:lpstr>
      <vt:lpstr>PowerPoint Presentation</vt:lpstr>
      <vt:lpstr>Tarnybinės veiklos vertinimo terminai </vt:lpstr>
      <vt:lpstr>Vertinimo procedūros (I dalis)</vt:lpstr>
      <vt:lpstr>Vertinimo procedūros (kasmetinio vertinimo metu) II d.</vt:lpstr>
      <vt:lpstr>PowerPoint Presentation</vt:lpstr>
      <vt:lpstr>Kompetencijos </vt:lpstr>
      <vt:lpstr>Kompetencijos lygį atitinkančių indikatorių vertinimo balais reikšmių lentelė</vt:lpstr>
      <vt:lpstr> </vt:lpstr>
      <vt:lpstr> </vt:lpstr>
      <vt:lpstr> </vt:lpstr>
      <vt:lpstr>360 laipsnių kompetencijų vertinimo tikslas</vt:lpstr>
      <vt:lpstr>Kas dalyvauja 360 laipsnių kompetencijų vertinime?</vt:lpstr>
      <vt:lpstr>360 laipsnių kompetencijų vertinimo procedūros terminai</vt:lpstr>
      <vt:lpstr>Rezultatai ir jų skaičiavimas </vt:lpstr>
      <vt:lpstr>Kompetencijų vertinimo pavyzdys</vt:lpstr>
      <vt:lpstr>Einamųjų metų užduotys </vt:lpstr>
      <vt:lpstr>Užduočių vertinimo rodikliai ir rizika</vt:lpstr>
      <vt:lpstr>Užduočių vertinimo rodikliai ir rizika</vt:lpstr>
      <vt:lpstr>Vertinimo skalė ir siūlymai</vt:lpstr>
      <vt:lpstr>Vertinimo komisija</vt:lpstr>
      <vt:lpstr>Vertinimo komisija</vt:lpstr>
      <vt:lpstr>Vertinimo komisija</vt:lpstr>
      <vt:lpstr>Sprendimų priėmimas</vt:lpstr>
      <vt:lpstr>Sprendimų įgyvendinimas</vt:lpstr>
      <vt:lpstr>Už metodinę pagalbą atsakingi: </vt:lpstr>
      <vt:lpstr>AČIŪ UŽ DĖMESĮ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Valstybės tarnautojų pareigybių aprašymų ir vertinimo metodika</dc:title>
  <dc:creator>Skaidrė Katiliavienė</dc:creator>
  <cp:lastModifiedBy>Microsoft Office User</cp:lastModifiedBy>
  <cp:revision>179</cp:revision>
  <dcterms:created xsi:type="dcterms:W3CDTF">2020-05-15T08:56:05Z</dcterms:created>
  <dcterms:modified xsi:type="dcterms:W3CDTF">2021-01-05T17:08:04Z</dcterms:modified>
</cp:coreProperties>
</file>